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4"/>
  </p:notesMasterIdLst>
  <p:sldIdLst>
    <p:sldId id="256" r:id="rId2"/>
    <p:sldId id="259" r:id="rId3"/>
    <p:sldId id="257" r:id="rId4"/>
    <p:sldId id="260" r:id="rId5"/>
    <p:sldId id="275" r:id="rId6"/>
    <p:sldId id="276" r:id="rId7"/>
    <p:sldId id="277" r:id="rId8"/>
    <p:sldId id="258" r:id="rId9"/>
    <p:sldId id="263" r:id="rId10"/>
    <p:sldId id="278" r:id="rId11"/>
    <p:sldId id="279" r:id="rId12"/>
    <p:sldId id="281" r:id="rId13"/>
    <p:sldId id="282" r:id="rId14"/>
    <p:sldId id="262" r:id="rId15"/>
    <p:sldId id="266" r:id="rId16"/>
    <p:sldId id="265" r:id="rId17"/>
    <p:sldId id="267" r:id="rId18"/>
    <p:sldId id="269" r:id="rId19"/>
    <p:sldId id="270" r:id="rId20"/>
    <p:sldId id="271" r:id="rId21"/>
    <p:sldId id="273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073" autoAdjust="0"/>
    <p:restoredTop sz="70305" autoAdjust="0"/>
  </p:normalViewPr>
  <p:slideViewPr>
    <p:cSldViewPr>
      <p:cViewPr varScale="1">
        <p:scale>
          <a:sx n="51" d="100"/>
          <a:sy n="51" d="100"/>
        </p:scale>
        <p:origin x="-10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46E82-D3B4-4354-8FED-D8F3859348ED}" type="datetimeFigureOut">
              <a:rPr lang="en-US" smtClean="0"/>
              <a:pPr/>
              <a:t>12/11/2008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7182D-35F3-43D5-8570-67C624D3F4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Quick</a:t>
            </a:r>
            <a:r>
              <a:rPr lang="en-US" baseline="0" dirty="0" smtClean="0"/>
              <a:t> 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Start out with background about GPUs, and we’ll talk about why you might want to virtualize one</a:t>
            </a:r>
          </a:p>
          <a:p>
            <a:pPr>
              <a:buFontTx/>
              <a:buChar char="-"/>
            </a:pPr>
            <a:r>
              <a:rPr lang="en-US" baseline="0" dirty="0" smtClean="0"/>
              <a:t>Explain how GPUs differ from other devices that are often virtualized</a:t>
            </a:r>
          </a:p>
          <a:p>
            <a:pPr>
              <a:buFontTx/>
              <a:buNone/>
            </a:pPr>
            <a:r>
              <a:rPr lang="en-US" baseline="0" dirty="0" smtClean="0"/>
              <a:t>-Explain how we see the space of possible GPU virtualization approaches</a:t>
            </a:r>
          </a:p>
          <a:p>
            <a:pPr>
              <a:buFontTx/>
              <a:buNone/>
            </a:pPr>
            <a:r>
              <a:rPr lang="en-US" baseline="0" dirty="0" smtClean="0"/>
              <a:t>-Talk in more detail about our current approach: Implementation and benchmarks</a:t>
            </a:r>
          </a:p>
          <a:p>
            <a:pPr>
              <a:buFontTx/>
              <a:buNone/>
            </a:pPr>
            <a:r>
              <a:rPr lang="en-US" baseline="0" dirty="0" smtClean="0"/>
              <a:t>-Conclusions...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PC video cards have changed in the last couple decades</a:t>
            </a:r>
          </a:p>
          <a:p>
            <a:pPr>
              <a:buFontTx/>
              <a:buChar char="-"/>
            </a:pPr>
            <a:r>
              <a:rPr lang="en-US" baseline="0" dirty="0" smtClean="0"/>
              <a:t>It’s no longer about video, it’s about computation</a:t>
            </a:r>
          </a:p>
          <a:p>
            <a:pPr>
              <a:buFontTx/>
              <a:buChar char="-"/>
            </a:pPr>
            <a:r>
              <a:rPr lang="en-US" baseline="0" dirty="0" smtClean="0"/>
              <a:t>Despite this, virtualization usually ignores these aspects of video hardware</a:t>
            </a:r>
          </a:p>
          <a:p>
            <a:pPr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</a:t>
            </a:r>
            <a:r>
              <a:rPr lang="en-US" baseline="0" dirty="0" smtClean="0"/>
              <a:t>Modern GPUs have more transistors, draw more power, and offer at least an order of magnitude more compute power than CPUs</a:t>
            </a:r>
          </a:p>
          <a:p>
            <a:r>
              <a:rPr lang="en-US" baseline="0" dirty="0" smtClean="0"/>
              <a:t>-That’s a lot of wasted computation potential in virt solutions which don’t support the GPU.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GPU hardware varies in implementaiton, but there are common API programming models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This is a typical GPU programming model</a:t>
            </a:r>
          </a:p>
          <a:p>
            <a:pPr>
              <a:buFontTx/>
              <a:buNone/>
            </a:pPr>
            <a:r>
              <a:rPr lang="en-US" baseline="0" dirty="0" smtClean="0"/>
              <a:t>   - Similar to DirectX 9 or OpenGL</a:t>
            </a:r>
          </a:p>
          <a:p>
            <a:pPr>
              <a:buFontTx/>
              <a:buNone/>
            </a:pPr>
            <a:r>
              <a:rPr lang="en-US" baseline="0" dirty="0" smtClean="0"/>
              <a:t>   - DX10 is a variation on this</a:t>
            </a:r>
          </a:p>
          <a:p>
            <a:pPr>
              <a:buFontTx/>
              <a:buNone/>
            </a:pPr>
            <a:r>
              <a:rPr lang="en-US" baseline="0" dirty="0" smtClean="0"/>
              <a:t>   - Compute APIs are totally different</a:t>
            </a:r>
          </a:p>
          <a:p>
            <a:pPr>
              <a:buFontTx/>
              <a:buNone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GPU has memory, fixed-function hardware, and programmable hardware</a:t>
            </a:r>
          </a:p>
          <a:p>
            <a:pPr>
              <a:buFontTx/>
              <a:buChar char="-"/>
            </a:pPr>
            <a:r>
              <a:rPr lang="en-US" baseline="0" dirty="0" smtClean="0"/>
              <a:t>Programming consists of data, state, and shaders (executable code)</a:t>
            </a:r>
          </a:p>
          <a:p>
            <a:pPr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 API layer adapts complex/standard</a:t>
            </a:r>
            <a:r>
              <a:rPr lang="en-US" baseline="0" dirty="0" smtClean="0"/>
              <a:t> thing to simpler/nonstandard thing.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-GPU</a:t>
            </a:r>
            <a:r>
              <a:rPr lang="en-US" baseline="0" dirty="0" smtClean="0"/>
              <a:t> technology is largely being driven by games</a:t>
            </a:r>
          </a:p>
          <a:p>
            <a:r>
              <a:rPr lang="en-US" baseline="0" dirty="0" smtClean="0"/>
              <a:t>-But they’re also used by CAD apps, productivity apps like Google Earth, video processing</a:t>
            </a:r>
          </a:p>
          <a:p>
            <a:r>
              <a:rPr lang="en-US" baseline="0" dirty="0" smtClean="0"/>
              <a:t>-And now, Windows, Mac OS, and Linux all have a user interface which supports GPU acceleration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-GPUs</a:t>
            </a:r>
            <a:r>
              <a:rPr lang="en-US" baseline="0" dirty="0" smtClean="0"/>
              <a:t> are currently most important on the desktop</a:t>
            </a:r>
          </a:p>
          <a:p>
            <a:r>
              <a:rPr lang="en-US" baseline="0" dirty="0" smtClean="0"/>
              <a:t>   - The use cases are consumer apps (Windows games on Mac), professional apps, and GPU-accelerated windowing systems</a:t>
            </a:r>
          </a:p>
          <a:p>
            <a:r>
              <a:rPr lang="en-US" baseline="0" dirty="0" smtClean="0"/>
              <a:t>   - This means that the most immediate need is for a hosted solution: coexists with the user’s existing OS</a:t>
            </a:r>
          </a:p>
          <a:p>
            <a:r>
              <a:rPr lang="en-US" baseline="0" dirty="0" smtClean="0"/>
              <a:t>-But GPUs in the data center are also expected to emerge as an important solution space</a:t>
            </a:r>
          </a:p>
          <a:p>
            <a:r>
              <a:rPr lang="en-US" baseline="0" dirty="0" smtClean="0"/>
              <a:t>   - GPGPU apps (scientific, financial)</a:t>
            </a:r>
          </a:p>
          <a:p>
            <a:r>
              <a:rPr lang="en-US" baseline="0" dirty="0" smtClean="0"/>
              <a:t>   - Server-hosted virtual desktops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CDE99C-9F60-448B-8B89-55286B9D747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The simplest approach... (one extreme)</a:t>
            </a:r>
          </a:p>
          <a:p>
            <a:r>
              <a:rPr lang="en-US" dirty="0" smtClean="0"/>
              <a:t>Analogous to full paravirtualization</a:t>
            </a:r>
            <a:r>
              <a:rPr lang="en-US" baseline="0" dirty="0" smtClean="0"/>
              <a:t> of a TCP offload engine.</a:t>
            </a:r>
          </a:p>
          <a:p>
            <a:r>
              <a:rPr lang="en-US" dirty="0" smtClean="0"/>
              <a:t>Easy, but</a:t>
            </a:r>
            <a:r>
              <a:rPr lang="en-US" baseline="0" dirty="0" smtClean="0"/>
              <a:t> you get what you pay for.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Pro:</a:t>
            </a:r>
          </a:p>
          <a:p>
            <a:pPr lvl="1"/>
            <a:r>
              <a:rPr lang="en-US" dirty="0" smtClean="0"/>
              <a:t>Easy to get working</a:t>
            </a:r>
          </a:p>
          <a:p>
            <a:pPr lvl="1"/>
            <a:r>
              <a:rPr lang="en-US" dirty="0" smtClean="0"/>
              <a:t>easy to support new APIs/features</a:t>
            </a:r>
          </a:p>
          <a:p>
            <a:r>
              <a:rPr lang="en-US" dirty="0" smtClean="0"/>
              <a:t>Con:</a:t>
            </a:r>
          </a:p>
          <a:p>
            <a:pPr lvl="1"/>
            <a:r>
              <a:rPr lang="en-US" dirty="0" smtClean="0"/>
              <a:t>Hard to make performant (Where do objects live? When to cross RPC boundary? Caches? Batching?)</a:t>
            </a:r>
          </a:p>
          <a:p>
            <a:pPr lvl="1"/>
            <a:r>
              <a:rPr lang="en-US" dirty="0" smtClean="0"/>
              <a:t>VM Goodness (checkpointing, portability) is really hard</a:t>
            </a:r>
          </a:p>
          <a:p>
            <a:r>
              <a:rPr lang="en-US" dirty="0" smtClean="0"/>
              <a:t>Who’s using it?</a:t>
            </a:r>
          </a:p>
          <a:p>
            <a:pPr lvl="1"/>
            <a:r>
              <a:rPr lang="en-US" dirty="0" smtClean="0"/>
              <a:t>Parallels’ initial GL implementation</a:t>
            </a:r>
          </a:p>
          <a:p>
            <a:pPr lvl="1"/>
            <a:r>
              <a:rPr lang="en-US" dirty="0" smtClean="0"/>
              <a:t>Remote rendering: GLX, Chromium project</a:t>
            </a:r>
          </a:p>
          <a:p>
            <a:pPr lvl="1"/>
            <a:r>
              <a:rPr lang="en-US" dirty="0" smtClean="0"/>
              <a:t>Open source “VMGL”: OpenGL on VMware and Xen</a:t>
            </a:r>
          </a:p>
          <a:p>
            <a:pPr lvl="2"/>
            <a:r>
              <a:rPr lang="en-US" dirty="0" smtClean="0"/>
              <a:t>http://www.cs.toronto.edu/~andreslc/xen-gl/</a:t>
            </a:r>
          </a:p>
        </p:txBody>
      </p:sp>
      <p:sp>
        <p:nvSpPr>
          <p:cNvPr id="45060" name="Slide Image Placeholder 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41FEA8-4A0B-42F9-9101-EA3C1E8C7C21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Another extreme:</a:t>
            </a:r>
            <a:r>
              <a:rPr lang="en-US" baseline="0" dirty="0" smtClean="0"/>
              <a:t> fully virtualize an existing physical GPU.</a:t>
            </a:r>
          </a:p>
          <a:p>
            <a:r>
              <a:rPr lang="en-US" baseline="0" dirty="0" smtClean="0"/>
              <a:t>A classic virtualization technique, but it works really badly for graphics.</a:t>
            </a:r>
          </a:p>
          <a:p>
            <a:endParaRPr lang="en-US" dirty="0" smtClean="0"/>
          </a:p>
          <a:p>
            <a:r>
              <a:rPr lang="en-US" dirty="0" smtClean="0"/>
              <a:t>Pro:</a:t>
            </a:r>
          </a:p>
          <a:p>
            <a:pPr lvl="1"/>
            <a:r>
              <a:rPr lang="en-US" dirty="0" smtClean="0"/>
              <a:t>Easy interposition (debugging, checkpointing, portability)</a:t>
            </a:r>
          </a:p>
          <a:p>
            <a:pPr lvl="1"/>
            <a:r>
              <a:rPr lang="en-US" dirty="0" smtClean="0"/>
              <a:t>Thin and idealized interface between guest and host</a:t>
            </a:r>
          </a:p>
          <a:p>
            <a:pPr lvl="1"/>
            <a:r>
              <a:rPr lang="en-US" dirty="0" smtClean="0"/>
              <a:t>Great</a:t>
            </a:r>
            <a:r>
              <a:rPr lang="en-US" baseline="0" dirty="0" smtClean="0"/>
              <a:t> portability</a:t>
            </a:r>
            <a:endParaRPr lang="en-US" dirty="0" smtClean="0"/>
          </a:p>
          <a:p>
            <a:r>
              <a:rPr lang="en-US" dirty="0" smtClean="0"/>
              <a:t>Con:</a:t>
            </a:r>
          </a:p>
          <a:p>
            <a:pPr lvl="1"/>
            <a:r>
              <a:rPr lang="en-US" dirty="0" smtClean="0"/>
              <a:t>Extremely</a:t>
            </a:r>
            <a:r>
              <a:rPr lang="en-US" baseline="0" dirty="0" smtClean="0"/>
              <a:t> hard, inefficient</a:t>
            </a:r>
          </a:p>
          <a:p>
            <a:pPr lvl="1"/>
            <a:r>
              <a:rPr lang="en-US" baseline="0" dirty="0" smtClean="0"/>
              <a:t>Very hard to emulate a real GPU</a:t>
            </a:r>
          </a:p>
          <a:p>
            <a:pPr lvl="1"/>
            <a:r>
              <a:rPr lang="en-US" baseline="0" dirty="0" smtClean="0"/>
              <a:t>Moving target- real GPUs change often</a:t>
            </a:r>
          </a:p>
          <a:p>
            <a:pPr lvl="1"/>
            <a:r>
              <a:rPr lang="en-US" dirty="0" smtClean="0"/>
              <a:t>At the mercy of vendor’s driver bugs</a:t>
            </a:r>
          </a:p>
        </p:txBody>
      </p:sp>
      <p:sp>
        <p:nvSpPr>
          <p:cNvPr id="46084" name="Slide Image Placeholder 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1713D0-61B3-45AE-BE0D-7F3BA738ABE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In theory, this is really easy...</a:t>
            </a:r>
          </a:p>
          <a:p>
            <a:pPr lvl="1"/>
            <a:r>
              <a:rPr lang="en-US" dirty="0" smtClean="0"/>
              <a:t>Use VT-d to virtualize memory, pass nearly everything through</a:t>
            </a:r>
          </a:p>
          <a:p>
            <a:pPr lvl="1"/>
            <a:r>
              <a:rPr lang="en-US" dirty="0" smtClean="0"/>
              <a:t>VM accesses GPU MMIO directly</a:t>
            </a:r>
          </a:p>
          <a:p>
            <a:pPr lvl="1"/>
            <a:r>
              <a:rPr lang="en-US" dirty="0" smtClean="0"/>
              <a:t>GPU accesses guest memory directly</a:t>
            </a:r>
          </a:p>
          <a:p>
            <a:endParaRPr lang="en-US" dirty="0" smtClean="0"/>
          </a:p>
          <a:p>
            <a:r>
              <a:rPr lang="en-US" dirty="0" smtClean="0"/>
              <a:t>Pro:</a:t>
            </a:r>
          </a:p>
          <a:p>
            <a:pPr lvl="1"/>
            <a:r>
              <a:rPr lang="en-US" dirty="0" smtClean="0"/>
              <a:t>Native speed</a:t>
            </a:r>
          </a:p>
          <a:p>
            <a:pPr lvl="1"/>
            <a:r>
              <a:rPr lang="en-US" dirty="0" smtClean="0"/>
              <a:t>Full GPU feature set available</a:t>
            </a:r>
          </a:p>
          <a:p>
            <a:pPr lvl="1"/>
            <a:r>
              <a:rPr lang="en-US" dirty="0" smtClean="0"/>
              <a:t>Should be extremely simple</a:t>
            </a:r>
          </a:p>
          <a:p>
            <a:pPr lvl="1"/>
            <a:r>
              <a:rPr lang="en-US" dirty="0" smtClean="0"/>
              <a:t>No drivers to write</a:t>
            </a:r>
          </a:p>
          <a:p>
            <a:r>
              <a:rPr lang="en-US" dirty="0" smtClean="0"/>
              <a:t>Con:</a:t>
            </a:r>
          </a:p>
          <a:p>
            <a:pPr lvl="1"/>
            <a:r>
              <a:rPr lang="en-US" dirty="0" smtClean="0"/>
              <a:t>Need vendor-specific drivers in VM</a:t>
            </a:r>
          </a:p>
          <a:p>
            <a:pPr lvl="1"/>
            <a:r>
              <a:rPr lang="en-US" dirty="0" smtClean="0"/>
              <a:t>No VM goodness: No portability, no checkpointing</a:t>
            </a:r>
          </a:p>
          <a:p>
            <a:pPr lvl="2"/>
            <a:r>
              <a:rPr lang="en-US" dirty="0" smtClean="0"/>
              <a:t>(Unless you hot-swap the GPU device...)</a:t>
            </a:r>
          </a:p>
          <a:p>
            <a:pPr lvl="1"/>
            <a:r>
              <a:rPr lang="en-US" dirty="0" smtClean="0"/>
              <a:t>The big one: One physical GPU per VM</a:t>
            </a:r>
          </a:p>
          <a:p>
            <a:pPr lvl="2"/>
            <a:r>
              <a:rPr lang="en-US" dirty="0" smtClean="0"/>
              <a:t>(Can’t even share it with a host OS)</a:t>
            </a:r>
          </a:p>
        </p:txBody>
      </p:sp>
      <p:sp>
        <p:nvSpPr>
          <p:cNvPr id="48132" name="Slide Image Placeholder 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BCE2C7-AB73-4541-8171-F5B7E2E6704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Similar</a:t>
            </a:r>
            <a:r>
              <a:rPr lang="en-US" baseline="0" dirty="0" smtClean="0"/>
              <a:t> to “self-virtualizing” devices, but it may or may not require new hardware support. Some GPUs already do something similar to allow multiple unprivileged processes to submit commands directly to the GPU.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we divide the hardware GPU interface into two logical pieces...</a:t>
            </a:r>
          </a:p>
          <a:p>
            <a:pPr lvl="1"/>
            <a:r>
              <a:rPr lang="en-US" dirty="0" smtClean="0"/>
              <a:t>One piece is virtualizable, and parts of it can be mapped directly into each VM.</a:t>
            </a:r>
          </a:p>
          <a:p>
            <a:pPr lvl="2"/>
            <a:r>
              <a:rPr lang="en-US" dirty="0" smtClean="0"/>
              <a:t>Rendering, DMA, other high-bandwidth activities</a:t>
            </a:r>
          </a:p>
          <a:p>
            <a:pPr lvl="1"/>
            <a:r>
              <a:rPr lang="en-US" dirty="0" smtClean="0"/>
              <a:t>One piece is emulated in VMs, and backed by a system-wide resource manager driver within the VM implementation.</a:t>
            </a:r>
          </a:p>
          <a:p>
            <a:pPr lvl="2"/>
            <a:r>
              <a:rPr lang="en-US" dirty="0" smtClean="0"/>
              <a:t>Memory allocation, command channel allocation, etc.</a:t>
            </a:r>
          </a:p>
          <a:p>
            <a:pPr lvl="2"/>
            <a:r>
              <a:rPr lang="en-US" dirty="0" smtClean="0"/>
              <a:t>(Low-bandwidth, security/reliability critical)</a:t>
            </a:r>
          </a:p>
          <a:p>
            <a:r>
              <a:rPr lang="en-US" dirty="0" smtClean="0"/>
              <a:t>Pro:</a:t>
            </a:r>
          </a:p>
          <a:p>
            <a:pPr lvl="1"/>
            <a:r>
              <a:rPr lang="en-US" dirty="0" smtClean="0"/>
              <a:t>Like fixed pass-through, native speed and full GPU feature set.</a:t>
            </a:r>
          </a:p>
          <a:p>
            <a:pPr lvl="1"/>
            <a:r>
              <a:rPr lang="en-US" dirty="0" smtClean="0"/>
              <a:t>Full GPU sharing. Good for VDI workloads.</a:t>
            </a:r>
          </a:p>
          <a:p>
            <a:pPr lvl="1"/>
            <a:r>
              <a:rPr lang="en-US" dirty="0" smtClean="0"/>
              <a:t>Little work for VMware to do: relies on GPU vendor hardware/software.</a:t>
            </a:r>
          </a:p>
          <a:p>
            <a:r>
              <a:rPr lang="en-US" dirty="0" smtClean="0"/>
              <a:t>Con:</a:t>
            </a:r>
          </a:p>
          <a:p>
            <a:pPr lvl="1"/>
            <a:r>
              <a:rPr lang="en-US" dirty="0" smtClean="0"/>
              <a:t>Need vendor-specific drivers in VM</a:t>
            </a:r>
          </a:p>
          <a:p>
            <a:pPr lvl="1"/>
            <a:r>
              <a:rPr lang="en-US" dirty="0" smtClean="0"/>
              <a:t>Like fixed pass-through, “VM goodness” is hard</a:t>
            </a:r>
          </a:p>
          <a:p>
            <a:pPr lvl="1"/>
            <a:r>
              <a:rPr lang="en-US" dirty="0" smtClean="0"/>
              <a:t>Little work for VMware to do... we have to wait on GPU vendors</a:t>
            </a:r>
          </a:p>
          <a:p>
            <a:pPr lvl="1"/>
            <a:endParaRPr lang="en-US" dirty="0" smtClean="0"/>
          </a:p>
        </p:txBody>
      </p:sp>
      <p:sp>
        <p:nvSpPr>
          <p:cNvPr id="49156" name="Slide Image Placeholder 6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-In our paper,</a:t>
            </a:r>
            <a:r>
              <a:rPr lang="en-US" baseline="0" dirty="0" smtClean="0"/>
              <a:t> we present a taxonomy of solutions for virtualizing the GPU...</a:t>
            </a:r>
          </a:p>
          <a:p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Major distinction is based on where we cut the driver stack.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Front-end: Hardware-specific drivers are in the host or hypervisor.</a:t>
            </a:r>
          </a:p>
          <a:p>
            <a:pPr lvl="2">
              <a:buFontTx/>
              <a:buChar char="-"/>
            </a:pPr>
            <a:r>
              <a:rPr lang="en-US" baseline="0" dirty="0" smtClean="0"/>
              <a:t>Good portability, mediocre speed.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Back-end: Hardware-specific drivers are in the VM.</a:t>
            </a:r>
          </a:p>
          <a:p>
            <a:pPr lvl="2">
              <a:buFontTx/>
              <a:buChar char="-"/>
            </a:pPr>
            <a:r>
              <a:rPr lang="en-US" baseline="0" dirty="0" smtClean="0"/>
              <a:t>Worse portability, good speed.</a:t>
            </a:r>
          </a:p>
          <a:p>
            <a:pPr lvl="0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r>
              <a:rPr lang="en-US" baseline="0" dirty="0" smtClean="0"/>
              <a:t>Back-end: Fixed vs. Mediated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Fixed: one device, one VM. Easy with an IOMMU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Mediated: Hardware-assisted multiplexing, to share one device with multiple VMs.</a:t>
            </a:r>
          </a:p>
          <a:p>
            <a:pPr lvl="2">
              <a:buFontTx/>
              <a:buChar char="-"/>
            </a:pPr>
            <a:r>
              <a:rPr lang="en-US" baseline="0" dirty="0" smtClean="0"/>
              <a:t>Requires modified GPU hardware/drivers (Vendor support)</a:t>
            </a:r>
          </a:p>
          <a:p>
            <a:pPr lvl="0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r>
              <a:rPr lang="en-US" baseline="0" dirty="0" smtClean="0"/>
              <a:t>Front-end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Continuum between two extremes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API remoting: replace API in VM with a forwarding layer. Marshall each call, execute on host.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Device emulation: Exact emulation of a physical GPU. </a:t>
            </a:r>
          </a:p>
          <a:p>
            <a:pPr lvl="0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r>
              <a:rPr lang="en-US" baseline="0" dirty="0" smtClean="0"/>
              <a:t>There are also hybrid approaches: For example, a driver VM using fixed pass-through plus API remoting.</a:t>
            </a:r>
          </a:p>
          <a:p>
            <a:pPr lvl="0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r>
              <a:rPr lang="en-US" baseline="0" dirty="0" smtClean="0"/>
              <a:t>Orange dot is our approach: We emulate a ficticious device, which was designed to be easy to virtualize. Its hardware interface is high-level and API-like.</a:t>
            </a:r>
          </a:p>
          <a:p>
            <a:pPr lvl="0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-This implementation is designed</a:t>
            </a:r>
            <a:r>
              <a:rPr lang="en-US" baseline="0" dirty="0" smtClean="0"/>
              <a:t> to balance compatibility and efficiency</a:t>
            </a:r>
          </a:p>
          <a:p>
            <a:endParaRPr lang="en-US" baseline="0" dirty="0" smtClean="0"/>
          </a:p>
          <a:p>
            <a:r>
              <a:rPr lang="en-US" baseline="0" dirty="0" smtClean="0"/>
              <a:t>-Virtual device integrates well with existing driver stacks</a:t>
            </a:r>
          </a:p>
          <a:p>
            <a:r>
              <a:rPr lang="en-US" baseline="0" dirty="0" smtClean="0"/>
              <a:t>-SVGA3D protocol strives to be API- and hardware-independent: maintains VM portability</a:t>
            </a:r>
          </a:p>
          <a:p>
            <a:r>
              <a:rPr lang="en-US" baseline="0" dirty="0" smtClean="0"/>
              <a:t>-We can choose how much of the GPU’s feature set to expose, to assist VM portability</a:t>
            </a:r>
          </a:p>
          <a:p>
            <a:r>
              <a:rPr lang="en-US" baseline="0" dirty="0" smtClean="0"/>
              <a:t>-No direct VRAM access: uses high-level host APIs</a:t>
            </a:r>
          </a:p>
          <a:p>
            <a:endParaRPr lang="en-US" baseline="0" dirty="0" smtClean="0"/>
          </a:p>
          <a:p>
            <a:r>
              <a:rPr lang="en-US" baseline="0" dirty="0" smtClean="0"/>
              <a:t>-Guest manages its own DMA memory</a:t>
            </a:r>
          </a:p>
          <a:p>
            <a:r>
              <a:rPr lang="en-US" baseline="0" dirty="0" smtClean="0"/>
              <a:t>-Best case, only one extra copy</a:t>
            </a:r>
          </a:p>
          <a:p>
            <a:r>
              <a:rPr lang="en-US" baseline="0" dirty="0" smtClean="0"/>
              <a:t>-Asynchronous operation of GPU is maintained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-This is a closer look at the virtual</a:t>
            </a:r>
            <a:r>
              <a:rPr lang="en-US" baseline="0" dirty="0" smtClean="0"/>
              <a:t> GPU device</a:t>
            </a:r>
          </a:p>
          <a:p>
            <a:r>
              <a:rPr lang="en-US" baseline="0" dirty="0" smtClean="0"/>
              <a:t>-It’s a PCI device that we call “VMware SVGA II”</a:t>
            </a:r>
          </a:p>
          <a:p>
            <a:r>
              <a:rPr lang="en-US" dirty="0" smtClean="0"/>
              <a:t>-Three BARs and</a:t>
            </a:r>
            <a:r>
              <a:rPr lang="en-US" baseline="0" dirty="0" smtClean="0"/>
              <a:t> an IRQ</a:t>
            </a:r>
          </a:p>
          <a:p>
            <a:r>
              <a:rPr lang="en-US" baseline="0" dirty="0" smtClean="0"/>
              <a:t>-BAR0: I/O space. Synchronous. Only for legacy use, or ops that must be synchronous (like IRQ acknowledge)</a:t>
            </a:r>
          </a:p>
          <a:p>
            <a:r>
              <a:rPr lang="en-US" baseline="0" dirty="0" smtClean="0"/>
              <a:t>-BAR1: “Virtual VRAM”.  Actually just system memory. 2D framebuffer, plus general purpose DMA memory.</a:t>
            </a:r>
          </a:p>
          <a:p>
            <a:r>
              <a:rPr lang="en-US" baseline="0" dirty="0" smtClean="0"/>
              <a:t>-BAR2: “FIFO memory”. Also system memory. Contains asynchronous registers, plus a command buffer. All rendering is performed by enqueueing commands.</a:t>
            </a:r>
          </a:p>
          <a:p>
            <a:r>
              <a:rPr lang="en-US" baseline="0" dirty="0" smtClean="0"/>
              <a:t>-Includes FIFO synchronization primitives: measure host progress, deliver IRQ when host reaches a fence</a:t>
            </a:r>
          </a:p>
          <a:p>
            <a:r>
              <a:rPr lang="en-US" baseline="0" dirty="0" smtClean="0"/>
              <a:t>-DMA between physical VRAM and guest memory regions (virtual VRAM, or system memory)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-This</a:t>
            </a:r>
            <a:r>
              <a:rPr lang="en-US" baseline="0" dirty="0" smtClean="0"/>
              <a:t> is a closer look at where FIFO commands go...</a:t>
            </a:r>
          </a:p>
          <a:p>
            <a:r>
              <a:rPr lang="en-US" baseline="0" dirty="0" smtClean="0"/>
              <a:t>-All commands are executed asynchronously on the MKS (mouse, keyboard, screen) thread, represented by the dashed rectangle.</a:t>
            </a:r>
          </a:p>
          <a:p>
            <a:r>
              <a:rPr lang="en-US" baseline="0" dirty="0" smtClean="0"/>
              <a:t>-Commands are dispatched to a platform-specific backend (OGL on linux/mac, D3D on win)</a:t>
            </a:r>
          </a:p>
          <a:p>
            <a:r>
              <a:rPr lang="en-US" baseline="0" dirty="0" smtClean="0"/>
              <a:t>-On left side, a 2D portion of the backend does video acceleration, cursor, and 2D/3D compositing</a:t>
            </a:r>
          </a:p>
          <a:p>
            <a:r>
              <a:rPr lang="en-US" baseline="0" dirty="0" smtClean="0"/>
              <a:t>-Right side does off-screen 3D rendering. Includes translators from SVGA3D state/shaders to host state/shaders</a:t>
            </a:r>
          </a:p>
          <a:p>
            <a:r>
              <a:rPr lang="en-US" baseline="0" dirty="0" smtClean="0"/>
              <a:t>-Each drawing operation is a FIFO command</a:t>
            </a:r>
          </a:p>
          <a:p>
            <a:r>
              <a:rPr lang="en-US" baseline="0" dirty="0" smtClean="0"/>
              <a:t>-Backend includes an idealized surface abstraction for managing physical video memory.</a:t>
            </a:r>
          </a:p>
          <a:p>
            <a:r>
              <a:rPr lang="en-US" baseline="0" dirty="0" smtClean="0"/>
              <a:t>	- DMA engine on right side emulates these idealized surfaces if necessary.</a:t>
            </a:r>
          </a:p>
          <a:p>
            <a:r>
              <a:rPr lang="en-US" baseline="0" dirty="0" smtClean="0"/>
              <a:t>	- Asks the GPU Driver to copy to/from maped guest memory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-Evaluated with apps and some</a:t>
            </a:r>
            <a:r>
              <a:rPr lang="en-US" baseline="0" dirty="0" smtClean="0"/>
              <a:t> virtualization-focused </a:t>
            </a:r>
            <a:r>
              <a:rPr lang="en-US" dirty="0" smtClean="0"/>
              <a:t>microbenchmarks</a:t>
            </a:r>
          </a:p>
          <a:p>
            <a:r>
              <a:rPr lang="en-US" dirty="0" smtClean="0"/>
              <a:t>-VMware</a:t>
            </a:r>
            <a:r>
              <a:rPr lang="en-US" baseline="0" dirty="0" smtClean="0"/>
              <a:t> Fusion for Mac and Workstation for Windows implement the above virtual GPU on OpenGL and Direct3D, respectively</a:t>
            </a:r>
          </a:p>
          <a:p>
            <a:r>
              <a:rPr lang="en-US" baseline="0" dirty="0" smtClean="0"/>
              <a:t>-Parallels Desktop is another virtualization product for Mac OS. It uses a combination of the open source Wine API translator with their own OpenGL API remoting layer.</a:t>
            </a:r>
          </a:p>
          <a:p>
            <a:r>
              <a:rPr lang="en-US" baseline="0" dirty="0" smtClean="0"/>
              <a:t>-Also compared against SwiftShader, the fastest available software renderer. Without GPU virtualization, this would be the fastest performance available in a VM.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Relative performance of software rendering (SwiftShader) and three hardware accelerated virtualization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techniques. The log scale highlights the huge gap between software and hardware acceleration versus the gap between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virtualized and native hardware.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Absolute frame rates with VMware Fusion 2.0.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applications run at interactive speeds (18–42 FPS).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Wide variation in performance: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Some of this is due to increased per-DMA or per-draw overheads. Different game engines expose these overheads to different degrees.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Most of it is just due to bugs or slow paths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(In our code, or the GPU vendor’s driver stack)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-GPU virtualization</a:t>
            </a:r>
            <a:r>
              <a:rPr lang="en-US" baseline="0" dirty="0" smtClean="0"/>
              <a:t> will be increasingly important</a:t>
            </a:r>
          </a:p>
          <a:p>
            <a:r>
              <a:rPr lang="en-US" baseline="0" dirty="0" smtClean="0"/>
              <a:t>    - More desktop virtualization</a:t>
            </a:r>
          </a:p>
          <a:p>
            <a:r>
              <a:rPr lang="en-US" baseline="0" dirty="0" smtClean="0"/>
              <a:t>    - More apps use GPUs</a:t>
            </a:r>
          </a:p>
          <a:p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Bugs and inefficiencies in current implementations...</a:t>
            </a:r>
          </a:p>
          <a:p>
            <a:pPr>
              <a:buFontTx/>
              <a:buChar char="-"/>
            </a:pPr>
            <a:r>
              <a:rPr lang="en-US" baseline="0" dirty="0" smtClean="0"/>
              <a:t>But it’s already working for real apps and users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Most importantly, we do this without sacrificing VM isolation or portability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This paper</a:t>
            </a:r>
            <a:r>
              <a:rPr lang="en-US" baseline="0" dirty="0" smtClean="0"/>
              <a:t> didn’t cover pass-through techniques. This is a really interesting research area, both for us and GPU vendors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There is a lot more that could be done on design and implementation at all graphics stack layers, to make our virtual GPU more efficient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Char char="-"/>
            </a:pPr>
            <a:r>
              <a:rPr lang="en-US" baseline="0" dirty="0" smtClean="0"/>
              <a:t>Virtualized GPU performance can be hard to test accurately with current benchmarks. May be interesting to develop virt-aware benchmark tools</a:t>
            </a:r>
          </a:p>
          <a:p>
            <a:pPr>
              <a:buFontTx/>
              <a:buNone/>
            </a:pP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7182D-35F3-43D5-8570-67C624D3F4B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D5C50-D90C-468A-B425-22F3D12BED4B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AAB9-42AC-423C-84D7-1E6AB700A230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C4C00-772F-4B6A-9579-20BD8A75FA1C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BAE0A-3867-4C16-B902-08675002ADA7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4DC9A-A1CD-4BBA-9D39-DD407720E7B2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66426-CAE8-49EE-AB95-F3C14115067D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1F6B3-02A6-49E4-A0CB-D523594D9DAD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88039-1C50-48AA-AF74-73B7E68F85F5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3B5A6-F4CA-492D-BCDC-D9975DA70B71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E4B93-88B9-4621-B1CF-C2DC1892C5BF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0206-F724-4A69-B09F-8C8A9E0B9C37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C91C6-49B3-4C93-80AE-C5EC151BD879}" type="datetime1">
              <a:rPr lang="en-US" smtClean="0"/>
              <a:pPr/>
              <a:t>12/11/2008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D1E3B-CABB-4553-96D5-8D21514A11F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GPU Virtualization on VMware’s Hosted I/O Architecture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962400"/>
            <a:ext cx="6705600" cy="175260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l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Micah Dowty</a:t>
            </a:r>
          </a:p>
          <a:p>
            <a:pPr algn="l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Jeremy Sugerman</a:t>
            </a:r>
          </a:p>
          <a:p>
            <a:pPr algn="l"/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l"/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USENIX WIOV 2008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182228" y="5029200"/>
            <a:ext cx="247537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GPUs are hard</a:t>
            </a:r>
          </a:p>
          <a:p>
            <a:r>
              <a:rPr lang="en-US" dirty="0" smtClean="0"/>
              <a:t>But GPU virtualization is worth the trouble</a:t>
            </a:r>
          </a:p>
          <a:p>
            <a:r>
              <a:rPr lang="en-US" dirty="0" smtClean="0"/>
              <a:t>How to virtualize a GPU?</a:t>
            </a:r>
          </a:p>
          <a:p>
            <a:r>
              <a:rPr lang="en-US" dirty="0" smtClean="0"/>
              <a:t>VMware’s virtual GPU</a:t>
            </a:r>
          </a:p>
          <a:p>
            <a:r>
              <a:rPr lang="en-US" dirty="0" smtClean="0"/>
              <a:t>Conclusions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In the paper:</a:t>
            </a:r>
          </a:p>
          <a:p>
            <a:pPr lvl="1"/>
            <a:r>
              <a:rPr lang="en-US" dirty="0" smtClean="0"/>
              <a:t>Details on our implementation</a:t>
            </a:r>
          </a:p>
          <a:p>
            <a:pPr lvl="1"/>
            <a:r>
              <a:rPr lang="en-US" dirty="0" smtClean="0"/>
              <a:t>Benchmarks,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GPU, anyway?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Video playback, 2D graphics, drawing triangles and rectangles and lines...</a:t>
            </a:r>
          </a:p>
          <a:p>
            <a:r>
              <a:rPr lang="en-US" sz="4800" dirty="0" smtClean="0"/>
              <a:t>Computation.</a:t>
            </a:r>
            <a:br>
              <a:rPr lang="en-US" sz="4800" dirty="0" smtClean="0"/>
            </a:br>
            <a:endParaRPr lang="en-US" sz="4800" dirty="0"/>
          </a:p>
        </p:txBody>
      </p:sp>
      <p:pic>
        <p:nvPicPr>
          <p:cNvPr id="2052" name="Picture 4" descr="http://82.114.193.227/vga/image/sbirky/palcal/ati/18800-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3514725"/>
            <a:ext cx="2971800" cy="2232564"/>
          </a:xfrm>
          <a:prstGeom prst="rect">
            <a:avLst/>
          </a:prstGeom>
          <a:noFill/>
        </p:spPr>
      </p:pic>
      <p:pic>
        <p:nvPicPr>
          <p:cNvPr id="9" name="Picture 2" descr="http://www.trustedreviews.com/images/article/inline/2136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438525"/>
            <a:ext cx="3894124" cy="2733675"/>
          </a:xfrm>
          <a:prstGeom prst="rect">
            <a:avLst/>
          </a:prstGeom>
          <a:noFill/>
        </p:spPr>
      </p:pic>
      <p:sp>
        <p:nvSpPr>
          <p:cNvPr id="11" name="Right Arrow 10"/>
          <p:cNvSpPr/>
          <p:nvPr/>
        </p:nvSpPr>
        <p:spPr>
          <a:xfrm rot="671709">
            <a:off x="3794001" y="4224274"/>
            <a:ext cx="1100945" cy="7280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computation?</a:t>
            </a:r>
            <a:endParaRPr lang="en-US" dirty="0"/>
          </a:p>
        </p:txBody>
      </p:sp>
      <p:pic>
        <p:nvPicPr>
          <p:cNvPr id="16386" name="Picture 2" descr="http://images.anandtech.com/reviews/video/NVIDIA/GeForceGTX200/gtxvspenry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1752600"/>
            <a:ext cx="4142300" cy="420052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6488668"/>
            <a:ext cx="4206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err="1" smtClean="0"/>
              <a:t>AnandTech</a:t>
            </a:r>
            <a:r>
              <a:rPr lang="en-US" dirty="0" smtClean="0"/>
              <a:t> review of </a:t>
            </a:r>
            <a:r>
              <a:rPr lang="en-US" dirty="0" err="1" smtClean="0"/>
              <a:t>NVidia</a:t>
            </a:r>
            <a:r>
              <a:rPr lang="en-US" dirty="0" smtClean="0"/>
              <a:t> GT200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4800600"/>
            <a:ext cx="34128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Intel Core 2 Duo:</a:t>
            </a:r>
          </a:p>
          <a:p>
            <a:r>
              <a:rPr lang="en-US" sz="2800" dirty="0" smtClean="0"/>
              <a:t>291 million transistors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" y="2667000"/>
            <a:ext cx="32237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NVIDIA </a:t>
            </a:r>
            <a:r>
              <a:rPr lang="en-US" dirty="0" err="1" smtClean="0"/>
              <a:t>GeForce</a:t>
            </a:r>
            <a:r>
              <a:rPr lang="en-US" dirty="0" smtClean="0"/>
              <a:t> GTX 280</a:t>
            </a:r>
            <a:r>
              <a:rPr lang="en-US" sz="2800" dirty="0" smtClean="0"/>
              <a:t>:</a:t>
            </a:r>
          </a:p>
          <a:p>
            <a:r>
              <a:rPr lang="en-US" sz="2800" dirty="0" smtClean="0"/>
              <a:t>1.4 billion transistors</a:t>
            </a:r>
            <a:endParaRPr lang="en-US" sz="2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Programmable 3D Pipeline</a:t>
            </a:r>
            <a:endParaRPr lang="en-US" dirty="0"/>
          </a:p>
        </p:txBody>
      </p:sp>
      <p:cxnSp>
        <p:nvCxnSpPr>
          <p:cNvPr id="4" name="Straight Arrow Connector 3"/>
          <p:cNvCxnSpPr>
            <a:stCxn id="6" idx="3"/>
            <a:endCxn id="9" idx="1"/>
          </p:cNvCxnSpPr>
          <p:nvPr/>
        </p:nvCxnSpPr>
        <p:spPr>
          <a:xfrm>
            <a:off x="2057400" y="36195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33"/>
          <p:cNvSpPr txBox="1">
            <a:spLocks noChangeArrowheads="1"/>
          </p:cNvSpPr>
          <p:nvPr/>
        </p:nvSpPr>
        <p:spPr bwMode="auto">
          <a:xfrm>
            <a:off x="685800" y="2819400"/>
            <a:ext cx="1447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Vertex Data</a:t>
            </a:r>
          </a:p>
        </p:txBody>
      </p:sp>
      <p:sp>
        <p:nvSpPr>
          <p:cNvPr id="6" name="AutoShape 39"/>
          <p:cNvSpPr>
            <a:spLocks noChangeArrowheads="1"/>
          </p:cNvSpPr>
          <p:nvPr/>
        </p:nvSpPr>
        <p:spPr bwMode="auto">
          <a:xfrm>
            <a:off x="762000" y="3124200"/>
            <a:ext cx="1295400" cy="990600"/>
          </a:xfrm>
          <a:prstGeom prst="roundRect">
            <a:avLst>
              <a:gd name="adj" fmla="val 16667"/>
            </a:avLst>
          </a:prstGeom>
          <a:solidFill>
            <a:srgbClr val="AAAA8C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endParaRPr lang="en-US" sz="1200"/>
          </a:p>
        </p:txBody>
      </p:sp>
      <p:pic>
        <p:nvPicPr>
          <p:cNvPr id="7" name="Picture 52" descr="Memory_icon_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124200"/>
            <a:ext cx="9937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33"/>
          <p:cNvSpPr txBox="1">
            <a:spLocks noChangeArrowheads="1"/>
          </p:cNvSpPr>
          <p:nvPr/>
        </p:nvSpPr>
        <p:spPr bwMode="auto">
          <a:xfrm>
            <a:off x="2209800" y="2819400"/>
            <a:ext cx="1600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Vertex Pipeline</a:t>
            </a:r>
          </a:p>
        </p:txBody>
      </p:sp>
      <p:sp>
        <p:nvSpPr>
          <p:cNvPr id="9" name="AutoShape 39"/>
          <p:cNvSpPr>
            <a:spLocks noChangeArrowheads="1"/>
          </p:cNvSpPr>
          <p:nvPr/>
        </p:nvSpPr>
        <p:spPr bwMode="auto">
          <a:xfrm>
            <a:off x="2362200" y="3124200"/>
            <a:ext cx="1295400" cy="990600"/>
          </a:xfrm>
          <a:prstGeom prst="roundRect">
            <a:avLst>
              <a:gd name="adj" fmla="val 16667"/>
            </a:avLst>
          </a:prstGeom>
          <a:solidFill>
            <a:srgbClr val="AAAA8C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endParaRPr lang="en-US" sz="1200"/>
          </a:p>
        </p:txBody>
      </p:sp>
      <p:sp>
        <p:nvSpPr>
          <p:cNvPr id="10" name="TextBox 33"/>
          <p:cNvSpPr txBox="1">
            <a:spLocks noChangeArrowheads="1"/>
          </p:cNvSpPr>
          <p:nvPr/>
        </p:nvSpPr>
        <p:spPr bwMode="auto">
          <a:xfrm>
            <a:off x="762000" y="4191000"/>
            <a:ext cx="1371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1000" dirty="0">
                <a:latin typeface="+mn-lt"/>
              </a:rPr>
              <a:t>Position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000" dirty="0">
                <a:latin typeface="+mn-lt"/>
              </a:rPr>
              <a:t>Material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000" dirty="0">
                <a:latin typeface="+mn-lt"/>
              </a:rPr>
              <a:t>Texture coordinate</a:t>
            </a:r>
          </a:p>
          <a:p>
            <a:pPr>
              <a:buFont typeface="Arial" pitchFamily="34" charset="0"/>
              <a:buChar char="•"/>
              <a:defRPr/>
            </a:pPr>
            <a:endParaRPr lang="en-US" sz="1000" dirty="0">
              <a:latin typeface="+mn-lt"/>
            </a:endParaRPr>
          </a:p>
        </p:txBody>
      </p:sp>
      <p:sp>
        <p:nvSpPr>
          <p:cNvPr id="11" name="TextBox 33"/>
          <p:cNvSpPr txBox="1">
            <a:spLocks noChangeArrowheads="1"/>
          </p:cNvSpPr>
          <p:nvPr/>
        </p:nvSpPr>
        <p:spPr bwMode="auto">
          <a:xfrm>
            <a:off x="3810000" y="2819400"/>
            <a:ext cx="1600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Rasterization</a:t>
            </a:r>
          </a:p>
        </p:txBody>
      </p:sp>
      <p:sp>
        <p:nvSpPr>
          <p:cNvPr id="12" name="AutoShape 39"/>
          <p:cNvSpPr>
            <a:spLocks noChangeArrowheads="1"/>
          </p:cNvSpPr>
          <p:nvPr/>
        </p:nvSpPr>
        <p:spPr bwMode="auto">
          <a:xfrm>
            <a:off x="3962400" y="3124200"/>
            <a:ext cx="1295400" cy="990600"/>
          </a:xfrm>
          <a:prstGeom prst="roundRect">
            <a:avLst>
              <a:gd name="adj" fmla="val 16667"/>
            </a:avLst>
          </a:prstGeom>
          <a:solidFill>
            <a:srgbClr val="AAAA8C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endParaRPr lang="en-US" sz="1200"/>
          </a:p>
        </p:txBody>
      </p:sp>
      <p:sp>
        <p:nvSpPr>
          <p:cNvPr id="13" name="TextBox 33"/>
          <p:cNvSpPr txBox="1">
            <a:spLocks noChangeArrowheads="1"/>
          </p:cNvSpPr>
          <p:nvPr/>
        </p:nvSpPr>
        <p:spPr bwMode="auto">
          <a:xfrm>
            <a:off x="3962400" y="4191000"/>
            <a:ext cx="1371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1000" dirty="0">
                <a:latin typeface="+mn-lt"/>
              </a:rPr>
              <a:t>Plot triangles, lines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1000" dirty="0">
                <a:latin typeface="+mn-lt"/>
              </a:rPr>
              <a:t>Interpolate vertices</a:t>
            </a:r>
          </a:p>
        </p:txBody>
      </p:sp>
      <p:sp>
        <p:nvSpPr>
          <p:cNvPr id="14" name="Right Triangle 13"/>
          <p:cNvSpPr/>
          <p:nvPr/>
        </p:nvSpPr>
        <p:spPr>
          <a:xfrm>
            <a:off x="4191000" y="3429000"/>
            <a:ext cx="381000" cy="3810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34290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648200" y="35052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48200" y="35814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648200" y="36576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724400" y="35052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800600" y="35814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724400" y="35814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876800" y="36576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800600" y="36576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24400" y="36576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953000" y="37338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876800" y="37338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800600" y="37338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724400" y="37338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648200" y="3733800"/>
            <a:ext cx="762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0" name="Straight Arrow Connector 29"/>
          <p:cNvCxnSpPr>
            <a:stCxn id="9" idx="3"/>
            <a:endCxn id="12" idx="1"/>
          </p:cNvCxnSpPr>
          <p:nvPr/>
        </p:nvCxnSpPr>
        <p:spPr>
          <a:xfrm>
            <a:off x="3657600" y="36195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33" idx="1"/>
          </p:cNvCxnSpPr>
          <p:nvPr/>
        </p:nvCxnSpPr>
        <p:spPr>
          <a:xfrm>
            <a:off x="5257800" y="36195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3"/>
          <p:cNvSpPr txBox="1">
            <a:spLocks noChangeArrowheads="1"/>
          </p:cNvSpPr>
          <p:nvPr/>
        </p:nvSpPr>
        <p:spPr bwMode="auto">
          <a:xfrm>
            <a:off x="5410200" y="2819400"/>
            <a:ext cx="1600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Pixel Pipeline</a:t>
            </a:r>
          </a:p>
        </p:txBody>
      </p:sp>
      <p:sp>
        <p:nvSpPr>
          <p:cNvPr id="33" name="AutoShape 39"/>
          <p:cNvSpPr>
            <a:spLocks noChangeArrowheads="1"/>
          </p:cNvSpPr>
          <p:nvPr/>
        </p:nvSpPr>
        <p:spPr bwMode="auto">
          <a:xfrm>
            <a:off x="5562600" y="3124200"/>
            <a:ext cx="1295400" cy="990600"/>
          </a:xfrm>
          <a:prstGeom prst="roundRect">
            <a:avLst>
              <a:gd name="adj" fmla="val 16667"/>
            </a:avLst>
          </a:prstGeom>
          <a:solidFill>
            <a:srgbClr val="AAAA8C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endParaRPr lang="en-US" sz="120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858000" y="3429000"/>
            <a:ext cx="304800" cy="1588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3"/>
          <p:cNvSpPr txBox="1">
            <a:spLocks noChangeArrowheads="1"/>
          </p:cNvSpPr>
          <p:nvPr/>
        </p:nvSpPr>
        <p:spPr bwMode="auto">
          <a:xfrm>
            <a:off x="7086600" y="2819400"/>
            <a:ext cx="1447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Framebuffer</a:t>
            </a:r>
          </a:p>
        </p:txBody>
      </p:sp>
      <p:sp>
        <p:nvSpPr>
          <p:cNvPr id="36" name="AutoShape 39"/>
          <p:cNvSpPr>
            <a:spLocks noChangeArrowheads="1"/>
          </p:cNvSpPr>
          <p:nvPr/>
        </p:nvSpPr>
        <p:spPr bwMode="auto">
          <a:xfrm>
            <a:off x="7162800" y="3124200"/>
            <a:ext cx="1295400" cy="990600"/>
          </a:xfrm>
          <a:prstGeom prst="roundRect">
            <a:avLst>
              <a:gd name="adj" fmla="val 16667"/>
            </a:avLst>
          </a:prstGeom>
          <a:solidFill>
            <a:srgbClr val="AAAA8C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endParaRPr lang="en-US" sz="1200"/>
          </a:p>
        </p:txBody>
      </p:sp>
      <p:pic>
        <p:nvPicPr>
          <p:cNvPr id="37" name="Picture 52" descr="Memory_icon_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3124200"/>
            <a:ext cx="9937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Arrow Connector 37"/>
          <p:cNvCxnSpPr/>
          <p:nvPr/>
        </p:nvCxnSpPr>
        <p:spPr>
          <a:xfrm>
            <a:off x="6858000" y="3810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3"/>
          <p:cNvSpPr txBox="1">
            <a:spLocks noChangeArrowheads="1"/>
          </p:cNvSpPr>
          <p:nvPr/>
        </p:nvSpPr>
        <p:spPr bwMode="auto">
          <a:xfrm>
            <a:off x="685800" y="1371600"/>
            <a:ext cx="1447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/>
              <a:t>Texture Data</a:t>
            </a:r>
          </a:p>
        </p:txBody>
      </p:sp>
      <p:sp>
        <p:nvSpPr>
          <p:cNvPr id="40" name="AutoShape 39"/>
          <p:cNvSpPr>
            <a:spLocks noChangeArrowheads="1"/>
          </p:cNvSpPr>
          <p:nvPr/>
        </p:nvSpPr>
        <p:spPr bwMode="auto">
          <a:xfrm>
            <a:off x="762000" y="1676400"/>
            <a:ext cx="1295400" cy="990600"/>
          </a:xfrm>
          <a:prstGeom prst="roundRect">
            <a:avLst>
              <a:gd name="adj" fmla="val 16667"/>
            </a:avLst>
          </a:prstGeom>
          <a:solidFill>
            <a:srgbClr val="AAAA8C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endParaRPr lang="en-US" sz="1200"/>
          </a:p>
        </p:txBody>
      </p:sp>
      <p:pic>
        <p:nvPicPr>
          <p:cNvPr id="41" name="Picture 52" descr="Memory_icon_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676400"/>
            <a:ext cx="993775" cy="99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2" name="Straight Arrow Connector 131"/>
          <p:cNvCxnSpPr>
            <a:stCxn id="40" idx="3"/>
            <a:endCxn id="32" idx="0"/>
          </p:cNvCxnSpPr>
          <p:nvPr/>
        </p:nvCxnSpPr>
        <p:spPr>
          <a:xfrm>
            <a:off x="2057400" y="2171700"/>
            <a:ext cx="4152900" cy="647700"/>
          </a:xfrm>
          <a:prstGeom prst="bentConnector2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 flipH="1" flipV="1">
            <a:off x="6020594" y="44950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4" name="Picture 49" descr="CPU_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197225"/>
            <a:ext cx="804863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9" descr="CPU_ic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197225"/>
            <a:ext cx="804863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AutoShape 40"/>
          <p:cNvSpPr>
            <a:spLocks noChangeArrowheads="1"/>
          </p:cNvSpPr>
          <p:nvPr/>
        </p:nvSpPr>
        <p:spPr bwMode="auto">
          <a:xfrm>
            <a:off x="5562600" y="4800600"/>
            <a:ext cx="1295400" cy="3048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State</a:t>
            </a:r>
          </a:p>
        </p:txBody>
      </p:sp>
      <p:sp>
        <p:nvSpPr>
          <p:cNvPr id="47" name="AutoShape 40"/>
          <p:cNvSpPr>
            <a:spLocks noChangeArrowheads="1"/>
          </p:cNvSpPr>
          <p:nvPr/>
        </p:nvSpPr>
        <p:spPr bwMode="auto">
          <a:xfrm>
            <a:off x="5562600" y="5181600"/>
            <a:ext cx="1295400" cy="6858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Pixel</a:t>
            </a:r>
          </a:p>
          <a:p>
            <a:pPr algn="ctr"/>
            <a:r>
              <a:rPr lang="en-US" sz="1400">
                <a:solidFill>
                  <a:srgbClr val="FFFFFF"/>
                </a:solidFill>
              </a:rPr>
              <a:t>Shader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rot="5400000" flipH="1" flipV="1">
            <a:off x="2820194" y="44950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AutoShape 40"/>
          <p:cNvSpPr>
            <a:spLocks noChangeArrowheads="1"/>
          </p:cNvSpPr>
          <p:nvPr/>
        </p:nvSpPr>
        <p:spPr bwMode="auto">
          <a:xfrm>
            <a:off x="2362200" y="4800600"/>
            <a:ext cx="1295400" cy="3048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State</a:t>
            </a:r>
          </a:p>
        </p:txBody>
      </p:sp>
      <p:sp>
        <p:nvSpPr>
          <p:cNvPr id="50" name="AutoShape 40"/>
          <p:cNvSpPr>
            <a:spLocks noChangeArrowheads="1"/>
          </p:cNvSpPr>
          <p:nvPr/>
        </p:nvSpPr>
        <p:spPr bwMode="auto">
          <a:xfrm>
            <a:off x="2362200" y="5181600"/>
            <a:ext cx="1295400" cy="6858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Vertex</a:t>
            </a:r>
          </a:p>
          <a:p>
            <a:pPr algn="ctr"/>
            <a:r>
              <a:rPr lang="en-US" sz="1400">
                <a:solidFill>
                  <a:srgbClr val="FFFFFF"/>
                </a:solidFill>
              </a:rPr>
              <a:t>Shader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0" y="6488668"/>
            <a:ext cx="2975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(State of the art circa 2002...)</a:t>
            </a:r>
            <a:endParaRPr lang="en-US" dirty="0"/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API	</a:t>
            </a:r>
          </a:p>
          <a:p>
            <a:pPr lvl="1"/>
            <a:r>
              <a:rPr lang="en-US" dirty="0" smtClean="0"/>
              <a:t>Not quite read(),</a:t>
            </a:r>
            <a:br>
              <a:rPr lang="en-US" dirty="0" smtClean="0"/>
            </a:br>
            <a:r>
              <a:rPr lang="en-US" dirty="0" smtClean="0"/>
              <a:t>write(), select()...</a:t>
            </a:r>
          </a:p>
          <a:p>
            <a:pPr lvl="1"/>
            <a:r>
              <a:rPr lang="en-US" dirty="0" smtClean="0"/>
              <a:t>Multiple competing APIs</a:t>
            </a:r>
          </a:p>
          <a:p>
            <a:pPr lvl="1"/>
            <a:r>
              <a:rPr lang="en-US" dirty="0" smtClean="0"/>
              <a:t>Hundreds of entry points</a:t>
            </a:r>
          </a:p>
          <a:p>
            <a:endParaRPr lang="en-US" dirty="0" smtClean="0"/>
          </a:p>
          <a:p>
            <a:r>
              <a:rPr lang="en-US" dirty="0" smtClean="0"/>
              <a:t>Programmable</a:t>
            </a:r>
          </a:p>
          <a:p>
            <a:pPr lvl="1"/>
            <a:r>
              <a:rPr lang="en-US" dirty="0" smtClean="0"/>
              <a:t>Every GPU driver is also a compiler</a:t>
            </a:r>
          </a:p>
          <a:p>
            <a:pPr lvl="1"/>
            <a:r>
              <a:rPr lang="en-US" dirty="0" smtClean="0"/>
              <a:t>Each API includes a language spec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9420" y="1600200"/>
            <a:ext cx="372598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Hardware specs</a:t>
            </a:r>
          </a:p>
          <a:p>
            <a:pPr lvl="1"/>
            <a:r>
              <a:rPr lang="en-US" dirty="0" smtClean="0"/>
              <a:t>Diverse, changes frequently</a:t>
            </a:r>
          </a:p>
          <a:p>
            <a:pPr lvl="1"/>
            <a:r>
              <a:rPr lang="en-US" dirty="0" smtClean="0"/>
              <a:t>Closely guarded secret</a:t>
            </a:r>
            <a:r>
              <a:rPr lang="en-US" baseline="30000" dirty="0" smtClean="0"/>
              <a:t>*</a:t>
            </a:r>
          </a:p>
          <a:p>
            <a:pPr lvl="1"/>
            <a:r>
              <a:rPr lang="en-US" dirty="0" smtClean="0"/>
              <a:t>Speed vs. portability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Hardware state</a:t>
            </a:r>
          </a:p>
          <a:p>
            <a:pPr lvl="1"/>
            <a:r>
              <a:rPr lang="en-US" dirty="0" smtClean="0"/>
              <a:t>Up to gigabytes of data</a:t>
            </a:r>
          </a:p>
          <a:p>
            <a:pPr lvl="1"/>
            <a:r>
              <a:rPr lang="en-US" dirty="0" smtClean="0"/>
              <a:t>Highly device-specific format</a:t>
            </a:r>
          </a:p>
          <a:p>
            <a:pPr lvl="1"/>
            <a:r>
              <a:rPr lang="en-US" dirty="0" smtClean="0"/>
              <a:t>In-progress DMA and computation</a:t>
            </a:r>
          </a:p>
          <a:p>
            <a:endParaRPr lang="en-US" dirty="0"/>
          </a:p>
        </p:txBody>
      </p:sp>
      <p:sp>
        <p:nvSpPr>
          <p:cNvPr id="4" name="AutoShape 40"/>
          <p:cNvSpPr>
            <a:spLocks noChangeArrowheads="1"/>
          </p:cNvSpPr>
          <p:nvPr/>
        </p:nvSpPr>
        <p:spPr bwMode="auto">
          <a:xfrm>
            <a:off x="5562600" y="3352800"/>
            <a:ext cx="32766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GPU</a:t>
            </a:r>
          </a:p>
        </p:txBody>
      </p:sp>
      <p:sp>
        <p:nvSpPr>
          <p:cNvPr id="5" name="AutoShape 37"/>
          <p:cNvSpPr>
            <a:spLocks noChangeArrowheads="1"/>
          </p:cNvSpPr>
          <p:nvPr/>
        </p:nvSpPr>
        <p:spPr bwMode="auto">
          <a:xfrm>
            <a:off x="5562600" y="17526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5562600" y="2971800"/>
            <a:ext cx="32766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Driver</a:t>
            </a:r>
          </a:p>
        </p:txBody>
      </p:sp>
      <p:sp>
        <p:nvSpPr>
          <p:cNvPr id="7" name="AutoShape 37"/>
          <p:cNvSpPr>
            <a:spLocks noChangeArrowheads="1"/>
          </p:cNvSpPr>
          <p:nvPr/>
        </p:nvSpPr>
        <p:spPr bwMode="auto">
          <a:xfrm>
            <a:off x="6400800" y="17526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8" name="AutoShape 37"/>
          <p:cNvSpPr>
            <a:spLocks noChangeArrowheads="1"/>
          </p:cNvSpPr>
          <p:nvPr/>
        </p:nvSpPr>
        <p:spPr bwMode="auto">
          <a:xfrm>
            <a:off x="7239000" y="17526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9" name="AutoShape 37"/>
          <p:cNvSpPr>
            <a:spLocks noChangeArrowheads="1"/>
          </p:cNvSpPr>
          <p:nvPr/>
        </p:nvSpPr>
        <p:spPr bwMode="auto">
          <a:xfrm>
            <a:off x="8077200" y="17526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5562600" y="2590800"/>
            <a:ext cx="10668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OpenGL</a:t>
            </a: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auto">
          <a:xfrm>
            <a:off x="6705600" y="2590800"/>
            <a:ext cx="10668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Direct3D</a:t>
            </a: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7848600" y="2590800"/>
            <a:ext cx="9906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Compute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5486400" y="2514600"/>
            <a:ext cx="3429000" cy="1371600"/>
          </a:xfrm>
          <a:prstGeom prst="roundRect">
            <a:avLst>
              <a:gd name="adj" fmla="val 7348"/>
            </a:avLst>
          </a:prstGeom>
          <a:noFill/>
          <a:ln>
            <a:prstDash val="sysDash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0" y="6488668"/>
            <a:ext cx="3255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With a few notable exceptions.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GPUs good for?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Desktop Apps</a:t>
            </a:r>
          </a:p>
          <a:p>
            <a:pPr lvl="1"/>
            <a:r>
              <a:rPr lang="en-US" dirty="0" smtClean="0"/>
              <a:t>Entertainment</a:t>
            </a:r>
          </a:p>
          <a:p>
            <a:pPr lvl="1"/>
            <a:r>
              <a:rPr lang="en-US" dirty="0" smtClean="0"/>
              <a:t>CAD</a:t>
            </a:r>
          </a:p>
          <a:p>
            <a:pPr lvl="1"/>
            <a:r>
              <a:rPr lang="en-US" dirty="0" smtClean="0"/>
              <a:t>Multimedia</a:t>
            </a:r>
          </a:p>
          <a:p>
            <a:pPr lvl="1"/>
            <a:r>
              <a:rPr lang="en-US" dirty="0" smtClean="0"/>
              <a:t>Productivity</a:t>
            </a:r>
          </a:p>
          <a:p>
            <a:endParaRPr lang="en-US" dirty="0" smtClean="0"/>
          </a:p>
          <a:p>
            <a:r>
              <a:rPr lang="en-US" dirty="0" smtClean="0"/>
              <a:t>Desktop GUIs</a:t>
            </a:r>
          </a:p>
          <a:p>
            <a:pPr lvl="1"/>
            <a:r>
              <a:rPr lang="en-US" dirty="0" smtClean="0"/>
              <a:t>Quartz Extreme</a:t>
            </a:r>
          </a:p>
          <a:p>
            <a:pPr lvl="1"/>
            <a:r>
              <a:rPr lang="en-US" dirty="0" smtClean="0"/>
              <a:t>Vista Aero</a:t>
            </a:r>
          </a:p>
          <a:p>
            <a:pPr lvl="1"/>
            <a:r>
              <a:rPr lang="en-US" dirty="0" smtClean="0"/>
              <a:t>Compiz</a:t>
            </a:r>
            <a:endParaRPr lang="en-US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14800" y="4572000"/>
            <a:ext cx="2474794" cy="185609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6" name="Picture 8" descr="http://images.amazon.com/images/G/01/software/detail-page/final-cut-pro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67400" y="3657600"/>
            <a:ext cx="2674961" cy="164398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2052" name="Picture 4" descr="Genie animatio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2590800"/>
            <a:ext cx="2674961" cy="167332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2" name="Picture 2" descr="http://engweb.eng.vmware.com/~micah/screenshots/portal-20080116/Screenshot-Steam_Games_-_VMware_Workstation_(e.x.p_build-00000)-6.pn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132394" y="1524000"/>
            <a:ext cx="2402006" cy="177786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elsa-jp.jp/products/hpc/tesla/s870/img/tesla_s870_front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70894" y="2819400"/>
            <a:ext cx="5561386" cy="3886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GPUs in the Data Center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Server-hosted Desktops</a:t>
            </a:r>
          </a:p>
          <a:p>
            <a:r>
              <a:rPr lang="en-US" dirty="0" smtClean="0"/>
              <a:t>GPGPU</a:t>
            </a:r>
            <a:endParaRPr lang="en-US" dirty="0"/>
          </a:p>
        </p:txBody>
      </p:sp>
      <p:pic>
        <p:nvPicPr>
          <p:cNvPr id="5" name="Picture 4" descr="Genie anima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074519"/>
            <a:ext cx="3733800" cy="233568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4" name="Picture 4" descr="folding@hom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4114800"/>
            <a:ext cx="4064343" cy="244521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API Remoting</a:t>
            </a:r>
          </a:p>
        </p:txBody>
      </p:sp>
      <p:sp>
        <p:nvSpPr>
          <p:cNvPr id="16387" name="AutoShape 40"/>
          <p:cNvSpPr>
            <a:spLocks noChangeArrowheads="1"/>
          </p:cNvSpPr>
          <p:nvPr/>
        </p:nvSpPr>
        <p:spPr bwMode="auto">
          <a:xfrm>
            <a:off x="4876800" y="4724400"/>
            <a:ext cx="26670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GPU</a:t>
            </a:r>
          </a:p>
        </p:txBody>
      </p:sp>
      <p:sp>
        <p:nvSpPr>
          <p:cNvPr id="5" name="AutoShape 37"/>
          <p:cNvSpPr>
            <a:spLocks noChangeArrowheads="1"/>
          </p:cNvSpPr>
          <p:nvPr/>
        </p:nvSpPr>
        <p:spPr bwMode="auto">
          <a:xfrm>
            <a:off x="4876800" y="3124200"/>
            <a:ext cx="2667000" cy="6096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 sz="1400" dirty="0"/>
          </a:p>
        </p:txBody>
      </p:sp>
      <p:sp>
        <p:nvSpPr>
          <p:cNvPr id="16389" name="AutoShape 8"/>
          <p:cNvSpPr>
            <a:spLocks noChangeArrowheads="1"/>
          </p:cNvSpPr>
          <p:nvPr/>
        </p:nvSpPr>
        <p:spPr bwMode="auto">
          <a:xfrm>
            <a:off x="4876800" y="4267200"/>
            <a:ext cx="26670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Driver</a:t>
            </a:r>
          </a:p>
        </p:txBody>
      </p:sp>
      <p:sp>
        <p:nvSpPr>
          <p:cNvPr id="16390" name="AutoShape 8"/>
          <p:cNvSpPr>
            <a:spLocks noChangeArrowheads="1"/>
          </p:cNvSpPr>
          <p:nvPr/>
        </p:nvSpPr>
        <p:spPr bwMode="auto">
          <a:xfrm>
            <a:off x="4876800" y="3886200"/>
            <a:ext cx="26670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OpenGL / Direct3D</a:t>
            </a:r>
          </a:p>
        </p:txBody>
      </p:sp>
      <p:sp>
        <p:nvSpPr>
          <p:cNvPr id="16391" name="TextBox 12"/>
          <p:cNvSpPr txBox="1">
            <a:spLocks noChangeArrowheads="1"/>
          </p:cNvSpPr>
          <p:nvPr/>
        </p:nvSpPr>
        <p:spPr bwMode="auto">
          <a:xfrm>
            <a:off x="7543800" y="48006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Hardware</a:t>
            </a:r>
          </a:p>
        </p:txBody>
      </p:sp>
      <p:sp>
        <p:nvSpPr>
          <p:cNvPr id="16392" name="TextBox 13"/>
          <p:cNvSpPr txBox="1">
            <a:spLocks noChangeArrowheads="1"/>
          </p:cNvSpPr>
          <p:nvPr/>
        </p:nvSpPr>
        <p:spPr bwMode="auto">
          <a:xfrm>
            <a:off x="7543800" y="42672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Kernel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2097088" y="3771900"/>
            <a:ext cx="4799012" cy="1588"/>
          </a:xfrm>
          <a:prstGeom prst="line">
            <a:avLst/>
          </a:prstGeom>
          <a:ln w="476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20"/>
          <p:cNvSpPr txBox="1">
            <a:spLocks noChangeArrowheads="1"/>
          </p:cNvSpPr>
          <p:nvPr/>
        </p:nvSpPr>
        <p:spPr bwMode="auto">
          <a:xfrm>
            <a:off x="4572000" y="1371600"/>
            <a:ext cx="6064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</a:t>
            </a:r>
          </a:p>
        </p:txBody>
      </p:sp>
      <p:sp>
        <p:nvSpPr>
          <p:cNvPr id="16395" name="TextBox 21"/>
          <p:cNvSpPr txBox="1">
            <a:spLocks noChangeArrowheads="1"/>
          </p:cNvSpPr>
          <p:nvPr/>
        </p:nvSpPr>
        <p:spPr bwMode="auto">
          <a:xfrm>
            <a:off x="3657600" y="1371600"/>
            <a:ext cx="7334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/>
              <a:t>Guest</a:t>
            </a:r>
          </a:p>
        </p:txBody>
      </p:sp>
      <p:sp>
        <p:nvSpPr>
          <p:cNvPr id="16396" name="TextBox 22"/>
          <p:cNvSpPr txBox="1">
            <a:spLocks noChangeArrowheads="1"/>
          </p:cNvSpPr>
          <p:nvPr/>
        </p:nvSpPr>
        <p:spPr bwMode="auto">
          <a:xfrm>
            <a:off x="7543800" y="38862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API</a:t>
            </a:r>
          </a:p>
        </p:txBody>
      </p:sp>
      <p:sp>
        <p:nvSpPr>
          <p:cNvPr id="16397" name="TextBox 23"/>
          <p:cNvSpPr txBox="1">
            <a:spLocks noChangeArrowheads="1"/>
          </p:cNvSpPr>
          <p:nvPr/>
        </p:nvSpPr>
        <p:spPr bwMode="auto">
          <a:xfrm>
            <a:off x="7543800" y="32766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/>
              <a:t>User-level</a:t>
            </a:r>
            <a:endParaRPr lang="en-US" sz="1400" dirty="0"/>
          </a:p>
        </p:txBody>
      </p:sp>
      <p:sp>
        <p:nvSpPr>
          <p:cNvPr id="16398" name="AutoShape 10"/>
          <p:cNvSpPr>
            <a:spLocks noChangeArrowheads="1"/>
          </p:cNvSpPr>
          <p:nvPr/>
        </p:nvSpPr>
        <p:spPr bwMode="auto">
          <a:xfrm>
            <a:off x="5029200" y="3276600"/>
            <a:ext cx="2362200" cy="3048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RPC Endpoint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6399" name="AutoShape 37"/>
          <p:cNvSpPr>
            <a:spLocks noChangeArrowheads="1"/>
          </p:cNvSpPr>
          <p:nvPr/>
        </p:nvSpPr>
        <p:spPr bwMode="auto">
          <a:xfrm>
            <a:off x="1447800" y="3048000"/>
            <a:ext cx="8382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6400" name="AutoShape 37"/>
          <p:cNvSpPr>
            <a:spLocks noChangeArrowheads="1"/>
          </p:cNvSpPr>
          <p:nvPr/>
        </p:nvSpPr>
        <p:spPr bwMode="auto">
          <a:xfrm>
            <a:off x="2362200" y="3048000"/>
            <a:ext cx="8382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6401" name="AutoShape 37"/>
          <p:cNvSpPr>
            <a:spLocks noChangeArrowheads="1"/>
          </p:cNvSpPr>
          <p:nvPr/>
        </p:nvSpPr>
        <p:spPr bwMode="auto">
          <a:xfrm>
            <a:off x="3276600" y="3048000"/>
            <a:ext cx="8382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6402" name="TextBox 50"/>
          <p:cNvSpPr txBox="1">
            <a:spLocks noChangeArrowheads="1"/>
          </p:cNvSpPr>
          <p:nvPr/>
        </p:nvSpPr>
        <p:spPr bwMode="auto">
          <a:xfrm>
            <a:off x="990600" y="3886200"/>
            <a:ext cx="474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400"/>
              <a:t>API</a:t>
            </a:r>
          </a:p>
        </p:txBody>
      </p:sp>
      <p:sp>
        <p:nvSpPr>
          <p:cNvPr id="16403" name="AutoShape 8"/>
          <p:cNvSpPr>
            <a:spLocks noChangeArrowheads="1"/>
          </p:cNvSpPr>
          <p:nvPr/>
        </p:nvSpPr>
        <p:spPr bwMode="auto">
          <a:xfrm>
            <a:off x="1447800" y="3886200"/>
            <a:ext cx="26670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OpenGL / Direct3D Redirector</a:t>
            </a:r>
          </a:p>
        </p:txBody>
      </p:sp>
      <p:cxnSp>
        <p:nvCxnSpPr>
          <p:cNvPr id="56" name="Shape 55"/>
          <p:cNvCxnSpPr>
            <a:stCxn id="16403" idx="3"/>
            <a:endCxn id="16398" idx="1"/>
          </p:cNvCxnSpPr>
          <p:nvPr/>
        </p:nvCxnSpPr>
        <p:spPr>
          <a:xfrm flipV="1">
            <a:off x="4114800" y="3429000"/>
            <a:ext cx="914400" cy="609600"/>
          </a:xfrm>
          <a:prstGeom prst="curvedConnector3">
            <a:avLst>
              <a:gd name="adj1" fmla="val 50000"/>
            </a:avLst>
          </a:prstGeom>
          <a:ln w="952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Device Emulation</a:t>
            </a:r>
          </a:p>
        </p:txBody>
      </p:sp>
      <p:sp>
        <p:nvSpPr>
          <p:cNvPr id="17411" name="AutoShape 40"/>
          <p:cNvSpPr>
            <a:spLocks noChangeArrowheads="1"/>
          </p:cNvSpPr>
          <p:nvPr/>
        </p:nvSpPr>
        <p:spPr bwMode="auto">
          <a:xfrm>
            <a:off x="4876800" y="4800600"/>
            <a:ext cx="26670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GPU</a:t>
            </a:r>
          </a:p>
        </p:txBody>
      </p:sp>
      <p:sp>
        <p:nvSpPr>
          <p:cNvPr id="5" name="AutoShape 37"/>
          <p:cNvSpPr>
            <a:spLocks noChangeArrowheads="1"/>
          </p:cNvSpPr>
          <p:nvPr/>
        </p:nvSpPr>
        <p:spPr bwMode="auto">
          <a:xfrm>
            <a:off x="4876800" y="2057400"/>
            <a:ext cx="2667000" cy="1752600"/>
          </a:xfrm>
          <a:prstGeom prst="roundRect">
            <a:avLst>
              <a:gd name="adj" fmla="val 7992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 sz="1400" dirty="0"/>
          </a:p>
        </p:txBody>
      </p:sp>
      <p:sp>
        <p:nvSpPr>
          <p:cNvPr id="17413" name="AutoShape 8"/>
          <p:cNvSpPr>
            <a:spLocks noChangeArrowheads="1"/>
          </p:cNvSpPr>
          <p:nvPr/>
        </p:nvSpPr>
        <p:spPr bwMode="auto">
          <a:xfrm>
            <a:off x="4876800" y="4343400"/>
            <a:ext cx="26670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Driver</a:t>
            </a:r>
          </a:p>
        </p:txBody>
      </p:sp>
      <p:sp>
        <p:nvSpPr>
          <p:cNvPr id="17414" name="AutoShape 8"/>
          <p:cNvSpPr>
            <a:spLocks noChangeArrowheads="1"/>
          </p:cNvSpPr>
          <p:nvPr/>
        </p:nvSpPr>
        <p:spPr bwMode="auto">
          <a:xfrm>
            <a:off x="4876800" y="3962400"/>
            <a:ext cx="26670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OpenGL / Direct3D</a:t>
            </a:r>
          </a:p>
        </p:txBody>
      </p:sp>
      <p:sp>
        <p:nvSpPr>
          <p:cNvPr id="17415" name="TextBox 12"/>
          <p:cNvSpPr txBox="1">
            <a:spLocks noChangeArrowheads="1"/>
          </p:cNvSpPr>
          <p:nvPr/>
        </p:nvSpPr>
        <p:spPr bwMode="auto">
          <a:xfrm>
            <a:off x="7543800" y="48768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Hardware</a:t>
            </a:r>
          </a:p>
        </p:txBody>
      </p:sp>
      <p:sp>
        <p:nvSpPr>
          <p:cNvPr id="17416" name="TextBox 13"/>
          <p:cNvSpPr txBox="1">
            <a:spLocks noChangeArrowheads="1"/>
          </p:cNvSpPr>
          <p:nvPr/>
        </p:nvSpPr>
        <p:spPr bwMode="auto">
          <a:xfrm>
            <a:off x="7543800" y="43434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Kernel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2020888" y="3848100"/>
            <a:ext cx="4951412" cy="1588"/>
          </a:xfrm>
          <a:prstGeom prst="line">
            <a:avLst/>
          </a:prstGeom>
          <a:ln w="476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8" name="TextBox 20"/>
          <p:cNvSpPr txBox="1">
            <a:spLocks noChangeArrowheads="1"/>
          </p:cNvSpPr>
          <p:nvPr/>
        </p:nvSpPr>
        <p:spPr bwMode="auto">
          <a:xfrm>
            <a:off x="4572000" y="1371600"/>
            <a:ext cx="6064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</a:t>
            </a:r>
          </a:p>
        </p:txBody>
      </p:sp>
      <p:sp>
        <p:nvSpPr>
          <p:cNvPr id="17419" name="TextBox 21"/>
          <p:cNvSpPr txBox="1">
            <a:spLocks noChangeArrowheads="1"/>
          </p:cNvSpPr>
          <p:nvPr/>
        </p:nvSpPr>
        <p:spPr bwMode="auto">
          <a:xfrm>
            <a:off x="3657600" y="1371600"/>
            <a:ext cx="7334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/>
              <a:t>Guest</a:t>
            </a:r>
          </a:p>
        </p:txBody>
      </p:sp>
      <p:sp>
        <p:nvSpPr>
          <p:cNvPr id="17420" name="TextBox 22"/>
          <p:cNvSpPr txBox="1">
            <a:spLocks noChangeArrowheads="1"/>
          </p:cNvSpPr>
          <p:nvPr/>
        </p:nvSpPr>
        <p:spPr bwMode="auto">
          <a:xfrm>
            <a:off x="7543800" y="39624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API</a:t>
            </a:r>
          </a:p>
        </p:txBody>
      </p:sp>
      <p:sp>
        <p:nvSpPr>
          <p:cNvPr id="17421" name="TextBox 23"/>
          <p:cNvSpPr txBox="1">
            <a:spLocks noChangeArrowheads="1"/>
          </p:cNvSpPr>
          <p:nvPr/>
        </p:nvSpPr>
        <p:spPr bwMode="auto">
          <a:xfrm>
            <a:off x="7543800" y="27432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/>
              <a:t>User-level</a:t>
            </a:r>
            <a:endParaRPr lang="en-US" sz="1400" dirty="0"/>
          </a:p>
        </p:txBody>
      </p:sp>
      <p:sp>
        <p:nvSpPr>
          <p:cNvPr id="17422" name="AutoShape 10"/>
          <p:cNvSpPr>
            <a:spLocks noChangeArrowheads="1"/>
          </p:cNvSpPr>
          <p:nvPr/>
        </p:nvSpPr>
        <p:spPr bwMode="auto">
          <a:xfrm>
            <a:off x="5029200" y="3352800"/>
            <a:ext cx="2362200" cy="3048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Rendering Backend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7423" name="AutoShape 40"/>
          <p:cNvSpPr>
            <a:spLocks noChangeArrowheads="1"/>
          </p:cNvSpPr>
          <p:nvPr/>
        </p:nvSpPr>
        <p:spPr bwMode="auto">
          <a:xfrm>
            <a:off x="1447800" y="4800600"/>
            <a:ext cx="26670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Virtual GPU</a:t>
            </a:r>
          </a:p>
        </p:txBody>
      </p:sp>
      <p:sp>
        <p:nvSpPr>
          <p:cNvPr id="17424" name="AutoShape 8"/>
          <p:cNvSpPr>
            <a:spLocks noChangeArrowheads="1"/>
          </p:cNvSpPr>
          <p:nvPr/>
        </p:nvSpPr>
        <p:spPr bwMode="auto">
          <a:xfrm>
            <a:off x="1447800" y="4343400"/>
            <a:ext cx="26670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Virtual GPU Driver</a:t>
            </a:r>
          </a:p>
        </p:txBody>
      </p:sp>
      <p:sp>
        <p:nvSpPr>
          <p:cNvPr id="17425" name="AutoShape 37"/>
          <p:cNvSpPr>
            <a:spLocks noChangeArrowheads="1"/>
          </p:cNvSpPr>
          <p:nvPr/>
        </p:nvSpPr>
        <p:spPr bwMode="auto">
          <a:xfrm>
            <a:off x="1447800" y="3124200"/>
            <a:ext cx="8382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7426" name="AutoShape 37"/>
          <p:cNvSpPr>
            <a:spLocks noChangeArrowheads="1"/>
          </p:cNvSpPr>
          <p:nvPr/>
        </p:nvSpPr>
        <p:spPr bwMode="auto">
          <a:xfrm>
            <a:off x="2362200" y="3124200"/>
            <a:ext cx="8382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7427" name="AutoShape 37"/>
          <p:cNvSpPr>
            <a:spLocks noChangeArrowheads="1"/>
          </p:cNvSpPr>
          <p:nvPr/>
        </p:nvSpPr>
        <p:spPr bwMode="auto">
          <a:xfrm>
            <a:off x="3276600" y="3124200"/>
            <a:ext cx="8382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7428" name="TextBox 48"/>
          <p:cNvSpPr txBox="1">
            <a:spLocks noChangeArrowheads="1"/>
          </p:cNvSpPr>
          <p:nvPr/>
        </p:nvSpPr>
        <p:spPr bwMode="auto">
          <a:xfrm>
            <a:off x="379413" y="4876800"/>
            <a:ext cx="1038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400"/>
              <a:t>Virtual HW</a:t>
            </a:r>
          </a:p>
        </p:txBody>
      </p:sp>
      <p:sp>
        <p:nvSpPr>
          <p:cNvPr id="17429" name="TextBox 49"/>
          <p:cNvSpPr txBox="1">
            <a:spLocks noChangeArrowheads="1"/>
          </p:cNvSpPr>
          <p:nvPr/>
        </p:nvSpPr>
        <p:spPr bwMode="auto">
          <a:xfrm>
            <a:off x="762000" y="4343400"/>
            <a:ext cx="7016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400"/>
              <a:t>Kernel</a:t>
            </a:r>
          </a:p>
        </p:txBody>
      </p:sp>
      <p:sp>
        <p:nvSpPr>
          <p:cNvPr id="17430" name="TextBox 50"/>
          <p:cNvSpPr txBox="1">
            <a:spLocks noChangeArrowheads="1"/>
          </p:cNvSpPr>
          <p:nvPr/>
        </p:nvSpPr>
        <p:spPr bwMode="auto">
          <a:xfrm>
            <a:off x="990600" y="3962400"/>
            <a:ext cx="4746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400"/>
              <a:t>API</a:t>
            </a:r>
          </a:p>
        </p:txBody>
      </p:sp>
      <p:sp>
        <p:nvSpPr>
          <p:cNvPr id="17431" name="AutoShape 8"/>
          <p:cNvSpPr>
            <a:spLocks noChangeArrowheads="1"/>
          </p:cNvSpPr>
          <p:nvPr/>
        </p:nvSpPr>
        <p:spPr bwMode="auto">
          <a:xfrm>
            <a:off x="1447800" y="3962400"/>
            <a:ext cx="26670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OpenGL / Direct3D</a:t>
            </a:r>
          </a:p>
        </p:txBody>
      </p:sp>
      <p:sp>
        <p:nvSpPr>
          <p:cNvPr id="17432" name="AutoShape 10"/>
          <p:cNvSpPr>
            <a:spLocks noChangeArrowheads="1"/>
          </p:cNvSpPr>
          <p:nvPr/>
        </p:nvSpPr>
        <p:spPr bwMode="auto">
          <a:xfrm>
            <a:off x="5029200" y="2971800"/>
            <a:ext cx="2362200" cy="3048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Shader / State Translator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7433" name="AutoShape 10"/>
          <p:cNvSpPr>
            <a:spLocks noChangeArrowheads="1"/>
          </p:cNvSpPr>
          <p:nvPr/>
        </p:nvSpPr>
        <p:spPr bwMode="auto">
          <a:xfrm>
            <a:off x="5029200" y="2590800"/>
            <a:ext cx="2362200" cy="3048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Resource Management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7434" name="AutoShape 10"/>
          <p:cNvSpPr>
            <a:spLocks noChangeArrowheads="1"/>
          </p:cNvSpPr>
          <p:nvPr/>
        </p:nvSpPr>
        <p:spPr bwMode="auto">
          <a:xfrm>
            <a:off x="5029200" y="2209800"/>
            <a:ext cx="2362200" cy="3048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GPU Emulator</a:t>
            </a:r>
            <a:endParaRPr lang="en-US" sz="800" dirty="0">
              <a:solidFill>
                <a:schemeClr val="bg1"/>
              </a:solidFill>
            </a:endParaRPr>
          </a:p>
        </p:txBody>
      </p:sp>
      <p:cxnSp>
        <p:nvCxnSpPr>
          <p:cNvPr id="29" name="Shape 55"/>
          <p:cNvCxnSpPr>
            <a:stCxn id="17423" idx="3"/>
            <a:endCxn id="17434" idx="1"/>
          </p:cNvCxnSpPr>
          <p:nvPr/>
        </p:nvCxnSpPr>
        <p:spPr>
          <a:xfrm flipV="1">
            <a:off x="4114800" y="2362200"/>
            <a:ext cx="914400" cy="2667000"/>
          </a:xfrm>
          <a:prstGeom prst="curvedConnector3">
            <a:avLst>
              <a:gd name="adj1" fmla="val 40361"/>
            </a:avLst>
          </a:prstGeom>
          <a:ln w="95250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6" name="AutoShape 40"/>
          <p:cNvSpPr>
            <a:spLocks noChangeArrowheads="1"/>
          </p:cNvSpPr>
          <p:nvPr/>
        </p:nvSpPr>
        <p:spPr bwMode="auto">
          <a:xfrm>
            <a:off x="3581400" y="5562600"/>
            <a:ext cx="1828800" cy="6096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Shared System</a:t>
            </a:r>
          </a:p>
          <a:p>
            <a:pPr algn="ctr"/>
            <a:r>
              <a:rPr lang="en-US" sz="1400">
                <a:solidFill>
                  <a:srgbClr val="FFFFFF"/>
                </a:solidFill>
              </a:rPr>
              <a:t>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10"/>
          <p:cNvSpPr>
            <a:spLocks noChangeArrowheads="1"/>
          </p:cNvSpPr>
          <p:nvPr/>
        </p:nvSpPr>
        <p:spPr bwMode="auto">
          <a:xfrm>
            <a:off x="3124200" y="1524000"/>
            <a:ext cx="3048000" cy="2971800"/>
          </a:xfrm>
          <a:prstGeom prst="roundRect">
            <a:avLst>
              <a:gd name="adj" fmla="val 6602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Virtual Machine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9459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mtClean="0"/>
              <a:t>Fixed pass-through</a:t>
            </a:r>
          </a:p>
        </p:txBody>
      </p:sp>
      <p:sp>
        <p:nvSpPr>
          <p:cNvPr id="27" name="AutoShape 8"/>
          <p:cNvSpPr>
            <a:spLocks noChangeArrowheads="1"/>
          </p:cNvSpPr>
          <p:nvPr/>
        </p:nvSpPr>
        <p:spPr bwMode="auto">
          <a:xfrm>
            <a:off x="3276600" y="1905000"/>
            <a:ext cx="2743200" cy="2438400"/>
          </a:xfrm>
          <a:prstGeom prst="roundRect">
            <a:avLst>
              <a:gd name="adj" fmla="val 6219"/>
            </a:avLst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>
                <a:solidFill>
                  <a:schemeClr val="bg1"/>
                </a:solidFill>
              </a:rPr>
              <a:t>OpenGL / Direct3D / Compute</a:t>
            </a:r>
          </a:p>
        </p:txBody>
      </p:sp>
      <p:sp>
        <p:nvSpPr>
          <p:cNvPr id="19461" name="AutoShape 37"/>
          <p:cNvSpPr>
            <a:spLocks noChangeArrowheads="1"/>
          </p:cNvSpPr>
          <p:nvPr/>
        </p:nvSpPr>
        <p:spPr bwMode="auto">
          <a:xfrm>
            <a:off x="34290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9462" name="AutoShape 8"/>
          <p:cNvSpPr>
            <a:spLocks noChangeArrowheads="1"/>
          </p:cNvSpPr>
          <p:nvPr/>
        </p:nvSpPr>
        <p:spPr bwMode="auto">
          <a:xfrm>
            <a:off x="3429000" y="3276600"/>
            <a:ext cx="2438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Driver</a:t>
            </a:r>
          </a:p>
        </p:txBody>
      </p:sp>
      <p:sp>
        <p:nvSpPr>
          <p:cNvPr id="19463" name="AutoShape 37"/>
          <p:cNvSpPr>
            <a:spLocks noChangeArrowheads="1"/>
          </p:cNvSpPr>
          <p:nvPr/>
        </p:nvSpPr>
        <p:spPr bwMode="auto">
          <a:xfrm>
            <a:off x="42672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9464" name="AutoShape 37"/>
          <p:cNvSpPr>
            <a:spLocks noChangeArrowheads="1"/>
          </p:cNvSpPr>
          <p:nvPr/>
        </p:nvSpPr>
        <p:spPr bwMode="auto">
          <a:xfrm>
            <a:off x="51054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19465" name="AutoShape 8"/>
          <p:cNvSpPr>
            <a:spLocks noChangeArrowheads="1"/>
          </p:cNvSpPr>
          <p:nvPr/>
        </p:nvSpPr>
        <p:spPr bwMode="auto">
          <a:xfrm>
            <a:off x="3429000" y="2819400"/>
            <a:ext cx="2438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API</a:t>
            </a:r>
          </a:p>
        </p:txBody>
      </p:sp>
      <p:cxnSp>
        <p:nvCxnSpPr>
          <p:cNvPr id="57" name="Straight Connector 56"/>
          <p:cNvCxnSpPr/>
          <p:nvPr/>
        </p:nvCxnSpPr>
        <p:spPr>
          <a:xfrm rot="5400000">
            <a:off x="3544094" y="4914106"/>
            <a:ext cx="1447800" cy="1588"/>
          </a:xfrm>
          <a:prstGeom prst="line">
            <a:avLst/>
          </a:prstGeom>
          <a:ln w="12382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5400000">
            <a:off x="5068094" y="5066506"/>
            <a:ext cx="1143000" cy="1588"/>
          </a:xfrm>
          <a:prstGeom prst="line">
            <a:avLst/>
          </a:prstGeom>
          <a:ln w="444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68" name="AutoShape 40"/>
          <p:cNvSpPr>
            <a:spLocks noChangeArrowheads="1"/>
          </p:cNvSpPr>
          <p:nvPr/>
        </p:nvSpPr>
        <p:spPr bwMode="auto">
          <a:xfrm>
            <a:off x="3429000" y="3733800"/>
            <a:ext cx="24384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Pass-through GPU</a:t>
            </a:r>
          </a:p>
        </p:txBody>
      </p:sp>
      <p:sp>
        <p:nvSpPr>
          <p:cNvPr id="19469" name="AutoShape 40"/>
          <p:cNvSpPr>
            <a:spLocks noChangeArrowheads="1"/>
          </p:cNvSpPr>
          <p:nvPr/>
        </p:nvSpPr>
        <p:spPr bwMode="auto">
          <a:xfrm>
            <a:off x="3429000" y="5638800"/>
            <a:ext cx="24384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Physical GPU</a:t>
            </a:r>
          </a:p>
        </p:txBody>
      </p:sp>
      <p:sp>
        <p:nvSpPr>
          <p:cNvPr id="19470" name="TextBox 63"/>
          <p:cNvSpPr txBox="1">
            <a:spLocks noChangeArrowheads="1"/>
          </p:cNvSpPr>
          <p:nvPr/>
        </p:nvSpPr>
        <p:spPr bwMode="auto">
          <a:xfrm>
            <a:off x="5638800" y="4572000"/>
            <a:ext cx="5254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PCI</a:t>
            </a:r>
          </a:p>
        </p:txBody>
      </p:sp>
      <p:cxnSp>
        <p:nvCxnSpPr>
          <p:cNvPr id="67" name="Straight Connector 66"/>
          <p:cNvCxnSpPr/>
          <p:nvPr/>
        </p:nvCxnSpPr>
        <p:spPr>
          <a:xfrm rot="5400000">
            <a:off x="4306094" y="4914106"/>
            <a:ext cx="1447800" cy="1588"/>
          </a:xfrm>
          <a:prstGeom prst="line">
            <a:avLst/>
          </a:prstGeom>
          <a:ln w="44450">
            <a:solidFill>
              <a:srgbClr val="002060"/>
            </a:solidFill>
            <a:head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72" name="TextBox 67"/>
          <p:cNvSpPr txBox="1">
            <a:spLocks noChangeArrowheads="1"/>
          </p:cNvSpPr>
          <p:nvPr/>
        </p:nvSpPr>
        <p:spPr bwMode="auto">
          <a:xfrm>
            <a:off x="5029200" y="4572000"/>
            <a:ext cx="5508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IRQ</a:t>
            </a:r>
          </a:p>
        </p:txBody>
      </p:sp>
      <p:sp>
        <p:nvSpPr>
          <p:cNvPr id="19473" name="TextBox 70"/>
          <p:cNvSpPr txBox="1">
            <a:spLocks noChangeArrowheads="1"/>
          </p:cNvSpPr>
          <p:nvPr/>
        </p:nvSpPr>
        <p:spPr bwMode="auto">
          <a:xfrm>
            <a:off x="4267200" y="4572000"/>
            <a:ext cx="7461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MMIO</a:t>
            </a:r>
          </a:p>
        </p:txBody>
      </p:sp>
      <p:cxnSp>
        <p:nvCxnSpPr>
          <p:cNvPr id="73" name="Straight Connector 72"/>
          <p:cNvCxnSpPr/>
          <p:nvPr/>
        </p:nvCxnSpPr>
        <p:spPr>
          <a:xfrm rot="5400000">
            <a:off x="3011487" y="4913313"/>
            <a:ext cx="1446213" cy="1588"/>
          </a:xfrm>
          <a:prstGeom prst="line">
            <a:avLst/>
          </a:prstGeom>
          <a:ln w="12382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475" name="AutoShape 40"/>
          <p:cNvSpPr>
            <a:spLocks noChangeArrowheads="1"/>
          </p:cNvSpPr>
          <p:nvPr/>
        </p:nvSpPr>
        <p:spPr bwMode="auto">
          <a:xfrm>
            <a:off x="3429000" y="5029200"/>
            <a:ext cx="5334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VT-d</a:t>
            </a:r>
          </a:p>
        </p:txBody>
      </p:sp>
      <p:sp>
        <p:nvSpPr>
          <p:cNvPr id="19476" name="TextBox 77"/>
          <p:cNvSpPr txBox="1">
            <a:spLocks noChangeArrowheads="1"/>
          </p:cNvSpPr>
          <p:nvPr/>
        </p:nvSpPr>
        <p:spPr bwMode="auto">
          <a:xfrm>
            <a:off x="3048000" y="4572000"/>
            <a:ext cx="6397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/>
              <a:t>DMA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Mediated pass-through</a:t>
            </a:r>
          </a:p>
        </p:txBody>
      </p:sp>
      <p:sp>
        <p:nvSpPr>
          <p:cNvPr id="20483" name="AutoShape 40"/>
          <p:cNvSpPr>
            <a:spLocks noChangeArrowheads="1"/>
          </p:cNvSpPr>
          <p:nvPr/>
        </p:nvSpPr>
        <p:spPr bwMode="auto">
          <a:xfrm>
            <a:off x="1371600" y="5562600"/>
            <a:ext cx="64008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Physical GPU</a:t>
            </a:r>
          </a:p>
        </p:txBody>
      </p:sp>
      <p:sp>
        <p:nvSpPr>
          <p:cNvPr id="20484" name="AutoShape 8"/>
          <p:cNvSpPr>
            <a:spLocks noChangeArrowheads="1"/>
          </p:cNvSpPr>
          <p:nvPr/>
        </p:nvSpPr>
        <p:spPr bwMode="auto">
          <a:xfrm>
            <a:off x="1371600" y="5105400"/>
            <a:ext cx="64008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Resource Manager</a:t>
            </a:r>
          </a:p>
        </p:txBody>
      </p:sp>
      <p:sp>
        <p:nvSpPr>
          <p:cNvPr id="20498" name="AutoShape 10"/>
          <p:cNvSpPr>
            <a:spLocks noChangeArrowheads="1"/>
          </p:cNvSpPr>
          <p:nvPr/>
        </p:nvSpPr>
        <p:spPr bwMode="auto">
          <a:xfrm>
            <a:off x="1371600" y="1524000"/>
            <a:ext cx="3048000" cy="3276600"/>
          </a:xfrm>
          <a:prstGeom prst="roundRect">
            <a:avLst>
              <a:gd name="adj" fmla="val 6602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Virtual Machine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27" name="AutoShape 8"/>
          <p:cNvSpPr>
            <a:spLocks noChangeArrowheads="1"/>
          </p:cNvSpPr>
          <p:nvPr/>
        </p:nvSpPr>
        <p:spPr bwMode="auto">
          <a:xfrm>
            <a:off x="1524000" y="1905000"/>
            <a:ext cx="2743200" cy="2438400"/>
          </a:xfrm>
          <a:prstGeom prst="roundRect">
            <a:avLst>
              <a:gd name="adj" fmla="val 6219"/>
            </a:avLst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>
                <a:solidFill>
                  <a:schemeClr val="bg1"/>
                </a:solidFill>
              </a:rPr>
              <a:t>OpenGL / Direct3D / Compute</a:t>
            </a:r>
          </a:p>
        </p:txBody>
      </p:sp>
      <p:sp>
        <p:nvSpPr>
          <p:cNvPr id="20500" name="AutoShape 37"/>
          <p:cNvSpPr>
            <a:spLocks noChangeArrowheads="1"/>
          </p:cNvSpPr>
          <p:nvPr/>
        </p:nvSpPr>
        <p:spPr bwMode="auto">
          <a:xfrm>
            <a:off x="16764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20501" name="AutoShape 8"/>
          <p:cNvSpPr>
            <a:spLocks noChangeArrowheads="1"/>
          </p:cNvSpPr>
          <p:nvPr/>
        </p:nvSpPr>
        <p:spPr bwMode="auto">
          <a:xfrm>
            <a:off x="1676400" y="3276600"/>
            <a:ext cx="2438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Driver</a:t>
            </a:r>
          </a:p>
        </p:txBody>
      </p:sp>
      <p:sp>
        <p:nvSpPr>
          <p:cNvPr id="20502" name="AutoShape 37"/>
          <p:cNvSpPr>
            <a:spLocks noChangeArrowheads="1"/>
          </p:cNvSpPr>
          <p:nvPr/>
        </p:nvSpPr>
        <p:spPr bwMode="auto">
          <a:xfrm>
            <a:off x="25146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20503" name="AutoShape 37"/>
          <p:cNvSpPr>
            <a:spLocks noChangeArrowheads="1"/>
          </p:cNvSpPr>
          <p:nvPr/>
        </p:nvSpPr>
        <p:spPr bwMode="auto">
          <a:xfrm>
            <a:off x="33528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20504" name="AutoShape 8"/>
          <p:cNvSpPr>
            <a:spLocks noChangeArrowheads="1"/>
          </p:cNvSpPr>
          <p:nvPr/>
        </p:nvSpPr>
        <p:spPr bwMode="auto">
          <a:xfrm>
            <a:off x="1676400" y="2819400"/>
            <a:ext cx="2438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API</a:t>
            </a:r>
          </a:p>
        </p:txBody>
      </p:sp>
      <p:cxnSp>
        <p:nvCxnSpPr>
          <p:cNvPr id="73" name="Straight Connector 72"/>
          <p:cNvCxnSpPr/>
          <p:nvPr/>
        </p:nvCxnSpPr>
        <p:spPr bwMode="auto">
          <a:xfrm rot="5400000">
            <a:off x="2020094" y="4914106"/>
            <a:ext cx="381000" cy="1588"/>
          </a:xfrm>
          <a:prstGeom prst="line">
            <a:avLst/>
          </a:prstGeom>
          <a:ln w="12382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06" name="AutoShape 40"/>
          <p:cNvSpPr>
            <a:spLocks noChangeArrowheads="1"/>
          </p:cNvSpPr>
          <p:nvPr/>
        </p:nvSpPr>
        <p:spPr bwMode="auto">
          <a:xfrm>
            <a:off x="1676400" y="3962400"/>
            <a:ext cx="1066800" cy="762000"/>
          </a:xfrm>
          <a:prstGeom prst="roundRect">
            <a:avLst>
              <a:gd name="adj" fmla="val 21144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b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Emulation</a:t>
            </a:r>
          </a:p>
        </p:txBody>
      </p:sp>
      <p:sp>
        <p:nvSpPr>
          <p:cNvPr id="20507" name="AutoShape 40"/>
          <p:cNvSpPr>
            <a:spLocks noChangeArrowheads="1"/>
          </p:cNvSpPr>
          <p:nvPr/>
        </p:nvSpPr>
        <p:spPr bwMode="auto">
          <a:xfrm>
            <a:off x="1676400" y="3733800"/>
            <a:ext cx="24384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Pass-through GPU</a:t>
            </a:r>
          </a:p>
        </p:txBody>
      </p:sp>
      <p:cxnSp>
        <p:nvCxnSpPr>
          <p:cNvPr id="48" name="Straight Connector 47"/>
          <p:cNvCxnSpPr/>
          <p:nvPr/>
        </p:nvCxnSpPr>
        <p:spPr bwMode="auto">
          <a:xfrm rot="5400000">
            <a:off x="2743994" y="4876006"/>
            <a:ext cx="1371600" cy="1588"/>
          </a:xfrm>
          <a:prstGeom prst="line">
            <a:avLst/>
          </a:prstGeom>
          <a:ln w="12382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87" name="AutoShape 10"/>
          <p:cNvSpPr>
            <a:spLocks noChangeArrowheads="1"/>
          </p:cNvSpPr>
          <p:nvPr/>
        </p:nvSpPr>
        <p:spPr bwMode="auto">
          <a:xfrm>
            <a:off x="4724400" y="1524000"/>
            <a:ext cx="3048000" cy="3276600"/>
          </a:xfrm>
          <a:prstGeom prst="roundRect">
            <a:avLst>
              <a:gd name="adj" fmla="val 6602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Virtual Machine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6" name="AutoShape 8"/>
          <p:cNvSpPr>
            <a:spLocks noChangeArrowheads="1"/>
          </p:cNvSpPr>
          <p:nvPr/>
        </p:nvSpPr>
        <p:spPr bwMode="auto">
          <a:xfrm>
            <a:off x="4876800" y="1905000"/>
            <a:ext cx="2743200" cy="2438400"/>
          </a:xfrm>
          <a:prstGeom prst="roundRect">
            <a:avLst>
              <a:gd name="adj" fmla="val 6219"/>
            </a:avLst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n-US" sz="1400" dirty="0">
                <a:solidFill>
                  <a:schemeClr val="bg1"/>
                </a:solidFill>
              </a:rPr>
              <a:t>OpenGL / Direct3D / Compute</a:t>
            </a:r>
          </a:p>
        </p:txBody>
      </p:sp>
      <p:sp>
        <p:nvSpPr>
          <p:cNvPr id="20489" name="AutoShape 37"/>
          <p:cNvSpPr>
            <a:spLocks noChangeArrowheads="1"/>
          </p:cNvSpPr>
          <p:nvPr/>
        </p:nvSpPr>
        <p:spPr bwMode="auto">
          <a:xfrm>
            <a:off x="50292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20490" name="AutoShape 8"/>
          <p:cNvSpPr>
            <a:spLocks noChangeArrowheads="1"/>
          </p:cNvSpPr>
          <p:nvPr/>
        </p:nvSpPr>
        <p:spPr bwMode="auto">
          <a:xfrm>
            <a:off x="5029200" y="3276600"/>
            <a:ext cx="2438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Driver</a:t>
            </a:r>
          </a:p>
        </p:txBody>
      </p:sp>
      <p:sp>
        <p:nvSpPr>
          <p:cNvPr id="20491" name="AutoShape 37"/>
          <p:cNvSpPr>
            <a:spLocks noChangeArrowheads="1"/>
          </p:cNvSpPr>
          <p:nvPr/>
        </p:nvSpPr>
        <p:spPr bwMode="auto">
          <a:xfrm>
            <a:off x="58674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20492" name="AutoShape 37"/>
          <p:cNvSpPr>
            <a:spLocks noChangeArrowheads="1"/>
          </p:cNvSpPr>
          <p:nvPr/>
        </p:nvSpPr>
        <p:spPr bwMode="auto">
          <a:xfrm>
            <a:off x="6705600" y="2057400"/>
            <a:ext cx="762000" cy="685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20493" name="AutoShape 8"/>
          <p:cNvSpPr>
            <a:spLocks noChangeArrowheads="1"/>
          </p:cNvSpPr>
          <p:nvPr/>
        </p:nvSpPr>
        <p:spPr bwMode="auto">
          <a:xfrm>
            <a:off x="5029200" y="2819400"/>
            <a:ext cx="24384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API</a:t>
            </a:r>
          </a:p>
        </p:txBody>
      </p:sp>
      <p:cxnSp>
        <p:nvCxnSpPr>
          <p:cNvPr id="65" name="Straight Connector 64"/>
          <p:cNvCxnSpPr/>
          <p:nvPr/>
        </p:nvCxnSpPr>
        <p:spPr bwMode="auto">
          <a:xfrm rot="5400000">
            <a:off x="5372894" y="4914106"/>
            <a:ext cx="381000" cy="1588"/>
          </a:xfrm>
          <a:prstGeom prst="line">
            <a:avLst/>
          </a:prstGeom>
          <a:ln w="12382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495" name="AutoShape 40"/>
          <p:cNvSpPr>
            <a:spLocks noChangeArrowheads="1"/>
          </p:cNvSpPr>
          <p:nvPr/>
        </p:nvSpPr>
        <p:spPr bwMode="auto">
          <a:xfrm>
            <a:off x="5029200" y="3962400"/>
            <a:ext cx="1066800" cy="762000"/>
          </a:xfrm>
          <a:prstGeom prst="roundRect">
            <a:avLst>
              <a:gd name="adj" fmla="val 21144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b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Emulation</a:t>
            </a:r>
          </a:p>
        </p:txBody>
      </p:sp>
      <p:sp>
        <p:nvSpPr>
          <p:cNvPr id="20496" name="AutoShape 40"/>
          <p:cNvSpPr>
            <a:spLocks noChangeArrowheads="1"/>
          </p:cNvSpPr>
          <p:nvPr/>
        </p:nvSpPr>
        <p:spPr bwMode="auto">
          <a:xfrm>
            <a:off x="5029200" y="3733800"/>
            <a:ext cx="24384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Pass-through GPU</a:t>
            </a:r>
          </a:p>
        </p:txBody>
      </p:sp>
      <p:cxnSp>
        <p:nvCxnSpPr>
          <p:cNvPr id="70" name="Straight Connector 69"/>
          <p:cNvCxnSpPr/>
          <p:nvPr/>
        </p:nvCxnSpPr>
        <p:spPr bwMode="auto">
          <a:xfrm rot="5400000">
            <a:off x="6096794" y="4876006"/>
            <a:ext cx="1371600" cy="1588"/>
          </a:xfrm>
          <a:prstGeom prst="line">
            <a:avLst/>
          </a:prstGeom>
          <a:ln w="123825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GPU Virtualization Taxonomy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3886200"/>
            <a:ext cx="8382000" cy="1588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04800" y="34290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Front-end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3886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Back-end</a:t>
            </a: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143000" y="4876800"/>
            <a:ext cx="3048000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Fixed Pass-through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1:1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4800600" y="4876800"/>
            <a:ext cx="3200400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Mediated Pass-through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1:N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3581400" y="3429000"/>
            <a:ext cx="1828800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Hybrid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(Driver VM)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Left-Right Arrow 13"/>
          <p:cNvSpPr/>
          <p:nvPr/>
        </p:nvSpPr>
        <p:spPr>
          <a:xfrm>
            <a:off x="1524000" y="2438400"/>
            <a:ext cx="5943600" cy="45720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0" y="1981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API Remoting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172200" y="19812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Device Emulation</a:t>
            </a:r>
            <a:endParaRPr lang="en-US" sz="2400" dirty="0"/>
          </a:p>
        </p:txBody>
      </p:sp>
      <p:sp>
        <p:nvSpPr>
          <p:cNvPr id="17" name="Oval 16"/>
          <p:cNvSpPr/>
          <p:nvPr/>
        </p:nvSpPr>
        <p:spPr>
          <a:xfrm>
            <a:off x="5410200" y="2514600"/>
            <a:ext cx="304800" cy="304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VMware’s Virtual GPU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Compatibility</a:t>
            </a:r>
          </a:p>
          <a:p>
            <a:pPr lvl="1"/>
            <a:r>
              <a:rPr lang="en-US" sz="2000" dirty="0" smtClean="0"/>
              <a:t>Any physical GPU</a:t>
            </a:r>
          </a:p>
          <a:p>
            <a:pPr lvl="1"/>
            <a:r>
              <a:rPr lang="en-US" sz="2000" dirty="0" smtClean="0"/>
              <a:t>Any guest driver stack</a:t>
            </a:r>
          </a:p>
          <a:p>
            <a:pPr lvl="1"/>
            <a:r>
              <a:rPr lang="en-US" sz="2000" dirty="0" smtClean="0"/>
              <a:t>Adjustable capability</a:t>
            </a:r>
            <a:br>
              <a:rPr lang="en-US" sz="2000" dirty="0" smtClean="0"/>
            </a:br>
            <a:r>
              <a:rPr lang="en-US" sz="2000" dirty="0" smtClean="0"/>
              <a:t>exposure</a:t>
            </a:r>
          </a:p>
          <a:p>
            <a:pPr lvl="1"/>
            <a:r>
              <a:rPr lang="en-US" sz="2000" dirty="0" smtClean="0"/>
              <a:t>No direct access to</a:t>
            </a:r>
            <a:br>
              <a:rPr lang="en-US" sz="2000" dirty="0" smtClean="0"/>
            </a:br>
            <a:r>
              <a:rPr lang="en-US" sz="2000" dirty="0" smtClean="0"/>
              <a:t>GPU memory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sz="2400" dirty="0" smtClean="0"/>
              <a:t>Efficiency</a:t>
            </a:r>
          </a:p>
          <a:p>
            <a:pPr lvl="1"/>
            <a:r>
              <a:rPr lang="en-US" sz="2000" dirty="0" smtClean="0"/>
              <a:t>Flexible guest memory management</a:t>
            </a:r>
          </a:p>
          <a:p>
            <a:pPr lvl="1"/>
            <a:r>
              <a:rPr lang="en-US" sz="2000" dirty="0" smtClean="0"/>
              <a:t>Few copies</a:t>
            </a:r>
          </a:p>
          <a:p>
            <a:pPr lvl="1"/>
            <a:r>
              <a:rPr lang="en-US" sz="2000" dirty="0" smtClean="0"/>
              <a:t>Asynchronous rendering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4038600" y="1676400"/>
            <a:ext cx="4596261" cy="2743200"/>
            <a:chOff x="1447799" y="2057400"/>
            <a:chExt cx="6096001" cy="3200400"/>
          </a:xfrm>
        </p:grpSpPr>
        <p:sp>
          <p:nvSpPr>
            <p:cNvPr id="5" name="AutoShape 40"/>
            <p:cNvSpPr>
              <a:spLocks noChangeArrowheads="1"/>
            </p:cNvSpPr>
            <p:nvPr/>
          </p:nvSpPr>
          <p:spPr bwMode="auto">
            <a:xfrm>
              <a:off x="4876800" y="4800600"/>
              <a:ext cx="2667000" cy="457200"/>
            </a:xfrm>
            <a:prstGeom prst="roundRect">
              <a:avLst>
                <a:gd name="adj" fmla="val 16667"/>
              </a:avLst>
            </a:prstGeom>
            <a:solidFill>
              <a:srgbClr val="33691C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GPU</a:t>
              </a:r>
            </a:p>
          </p:txBody>
        </p:sp>
        <p:sp>
          <p:nvSpPr>
            <p:cNvPr id="6" name="AutoShape 37"/>
            <p:cNvSpPr>
              <a:spLocks noChangeArrowheads="1"/>
            </p:cNvSpPr>
            <p:nvPr/>
          </p:nvSpPr>
          <p:spPr bwMode="auto">
            <a:xfrm>
              <a:off x="4876800" y="2057400"/>
              <a:ext cx="2667000" cy="1752600"/>
            </a:xfrm>
            <a:prstGeom prst="roundRect">
              <a:avLst>
                <a:gd name="adj" fmla="val 7992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endParaRPr lang="en-US" sz="1100" dirty="0"/>
            </a:p>
          </p:txBody>
        </p:sp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4876800" y="4343400"/>
              <a:ext cx="2667000" cy="304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GPU Driver</a:t>
              </a: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4876800" y="3962400"/>
              <a:ext cx="2667000" cy="304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OpenGL / Direct3D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>
              <a:off x="2952277" y="3641565"/>
              <a:ext cx="3161755" cy="2024"/>
            </a:xfrm>
            <a:prstGeom prst="line">
              <a:avLst/>
            </a:prstGeom>
            <a:ln w="381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AutoShape 10"/>
            <p:cNvSpPr>
              <a:spLocks noChangeArrowheads="1"/>
            </p:cNvSpPr>
            <p:nvPr/>
          </p:nvSpPr>
          <p:spPr bwMode="auto">
            <a:xfrm>
              <a:off x="5029200" y="3352800"/>
              <a:ext cx="2362200" cy="304800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</a:rPr>
                <a:t>Rendering Backend</a:t>
              </a:r>
            </a:p>
          </p:txBody>
        </p:sp>
        <p:sp>
          <p:nvSpPr>
            <p:cNvPr id="17" name="AutoShape 40"/>
            <p:cNvSpPr>
              <a:spLocks noChangeArrowheads="1"/>
            </p:cNvSpPr>
            <p:nvPr/>
          </p:nvSpPr>
          <p:spPr bwMode="auto">
            <a:xfrm>
              <a:off x="1447800" y="4800600"/>
              <a:ext cx="2667000" cy="457200"/>
            </a:xfrm>
            <a:prstGeom prst="roundRect">
              <a:avLst>
                <a:gd name="adj" fmla="val 16667"/>
              </a:avLst>
            </a:prstGeom>
            <a:solidFill>
              <a:srgbClr val="33691C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</a:rPr>
                <a:t>VMware SVGA II</a:t>
              </a:r>
              <a:endParaRPr 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18" name="AutoShape 8"/>
            <p:cNvSpPr>
              <a:spLocks noChangeArrowheads="1"/>
            </p:cNvSpPr>
            <p:nvPr/>
          </p:nvSpPr>
          <p:spPr bwMode="auto">
            <a:xfrm>
              <a:off x="1447800" y="4343400"/>
              <a:ext cx="2667000" cy="304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Virtual GPU Driver</a:t>
              </a:r>
            </a:p>
          </p:txBody>
        </p:sp>
        <p:sp>
          <p:nvSpPr>
            <p:cNvPr id="19" name="AutoShape 37"/>
            <p:cNvSpPr>
              <a:spLocks noChangeArrowheads="1"/>
            </p:cNvSpPr>
            <p:nvPr/>
          </p:nvSpPr>
          <p:spPr bwMode="auto">
            <a:xfrm>
              <a:off x="1447799" y="3124200"/>
              <a:ext cx="838200" cy="685801"/>
            </a:xfrm>
            <a:prstGeom prst="roundRect">
              <a:avLst>
                <a:gd name="adj" fmla="val 16667"/>
              </a:avLst>
            </a:prstGeom>
            <a:solidFill>
              <a:srgbClr val="FF640A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App</a:t>
              </a:r>
            </a:p>
          </p:txBody>
        </p:sp>
        <p:sp>
          <p:nvSpPr>
            <p:cNvPr id="20" name="AutoShape 37"/>
            <p:cNvSpPr>
              <a:spLocks noChangeArrowheads="1"/>
            </p:cNvSpPr>
            <p:nvPr/>
          </p:nvSpPr>
          <p:spPr bwMode="auto">
            <a:xfrm>
              <a:off x="2362200" y="3124200"/>
              <a:ext cx="838200" cy="685800"/>
            </a:xfrm>
            <a:prstGeom prst="roundRect">
              <a:avLst>
                <a:gd name="adj" fmla="val 16667"/>
              </a:avLst>
            </a:prstGeom>
            <a:solidFill>
              <a:srgbClr val="FF640A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rgbClr val="FFFFFF"/>
                  </a:solidFill>
                </a:rPr>
                <a:t>App</a:t>
              </a:r>
            </a:p>
          </p:txBody>
        </p:sp>
        <p:sp>
          <p:nvSpPr>
            <p:cNvPr id="21" name="AutoShape 37"/>
            <p:cNvSpPr>
              <a:spLocks noChangeArrowheads="1"/>
            </p:cNvSpPr>
            <p:nvPr/>
          </p:nvSpPr>
          <p:spPr bwMode="auto">
            <a:xfrm>
              <a:off x="3276600" y="3124200"/>
              <a:ext cx="838200" cy="685800"/>
            </a:xfrm>
            <a:prstGeom prst="roundRect">
              <a:avLst>
                <a:gd name="adj" fmla="val 16667"/>
              </a:avLst>
            </a:prstGeom>
            <a:solidFill>
              <a:srgbClr val="FF640A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rgbClr val="FFFFFF"/>
                  </a:solidFill>
                </a:rPr>
                <a:t>App</a:t>
              </a:r>
            </a:p>
          </p:txBody>
        </p:sp>
        <p:sp>
          <p:nvSpPr>
            <p:cNvPr id="25" name="AutoShape 8"/>
            <p:cNvSpPr>
              <a:spLocks noChangeArrowheads="1"/>
            </p:cNvSpPr>
            <p:nvPr/>
          </p:nvSpPr>
          <p:spPr bwMode="auto">
            <a:xfrm>
              <a:off x="1447800" y="3962400"/>
              <a:ext cx="2667000" cy="3048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OpenGL / Direct3D</a:t>
              </a:r>
            </a:p>
          </p:txBody>
        </p:sp>
        <p:sp>
          <p:nvSpPr>
            <p:cNvPr id="26" name="AutoShape 10"/>
            <p:cNvSpPr>
              <a:spLocks noChangeArrowheads="1"/>
            </p:cNvSpPr>
            <p:nvPr/>
          </p:nvSpPr>
          <p:spPr bwMode="auto">
            <a:xfrm>
              <a:off x="5029200" y="2971800"/>
              <a:ext cx="2362200" cy="304800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Shader / State Translator</a:t>
              </a:r>
            </a:p>
          </p:txBody>
        </p:sp>
        <p:sp>
          <p:nvSpPr>
            <p:cNvPr id="27" name="AutoShape 10"/>
            <p:cNvSpPr>
              <a:spLocks noChangeArrowheads="1"/>
            </p:cNvSpPr>
            <p:nvPr/>
          </p:nvSpPr>
          <p:spPr bwMode="auto">
            <a:xfrm>
              <a:off x="5029200" y="2590800"/>
              <a:ext cx="2362200" cy="304800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>
                  <a:solidFill>
                    <a:schemeClr val="bg1"/>
                  </a:solidFill>
                </a:rPr>
                <a:t>Resource Management</a:t>
              </a:r>
            </a:p>
          </p:txBody>
        </p:sp>
        <p:sp>
          <p:nvSpPr>
            <p:cNvPr id="28" name="AutoShape 10"/>
            <p:cNvSpPr>
              <a:spLocks noChangeArrowheads="1"/>
            </p:cNvSpPr>
            <p:nvPr/>
          </p:nvSpPr>
          <p:spPr bwMode="auto">
            <a:xfrm>
              <a:off x="5029200" y="2209800"/>
              <a:ext cx="2362200" cy="304800"/>
            </a:xfrm>
            <a:prstGeom prst="roundRect">
              <a:avLst>
                <a:gd name="adj" fmla="val 16667"/>
              </a:avLst>
            </a:prstGeom>
            <a:solidFill>
              <a:schemeClr val="tx2"/>
            </a:solidFill>
            <a:ln w="190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100" dirty="0" smtClean="0">
                  <a:solidFill>
                    <a:schemeClr val="bg1"/>
                  </a:solidFill>
                </a:rPr>
                <a:t>Device Emulation</a:t>
              </a:r>
              <a:endParaRPr lang="en-US" sz="1100" dirty="0">
                <a:solidFill>
                  <a:schemeClr val="bg1"/>
                </a:solidFill>
              </a:endParaRPr>
            </a:p>
          </p:txBody>
        </p:sp>
        <p:cxnSp>
          <p:nvCxnSpPr>
            <p:cNvPr id="29" name="Shape 55"/>
            <p:cNvCxnSpPr>
              <a:stCxn id="17" idx="3"/>
              <a:endCxn id="28" idx="1"/>
            </p:cNvCxnSpPr>
            <p:nvPr/>
          </p:nvCxnSpPr>
          <p:spPr>
            <a:xfrm flipV="1">
              <a:off x="4114800" y="2362200"/>
              <a:ext cx="914400" cy="2667000"/>
            </a:xfrm>
            <a:prstGeom prst="curvedConnector3">
              <a:avLst>
                <a:gd name="adj1" fmla="val 40361"/>
              </a:avLst>
            </a:prstGeom>
            <a:ln w="57150">
              <a:solidFill>
                <a:schemeClr val="accent5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VMware SVGA II</a:t>
            </a:r>
            <a:endParaRPr lang="en-US" dirty="0"/>
          </a:p>
        </p:txBody>
      </p:sp>
      <p:pic>
        <p:nvPicPr>
          <p:cNvPr id="6" name="Content Placeholder 5" descr="svgadevice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47559" y="1382754"/>
            <a:ext cx="6448882" cy="534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AutoShape 37"/>
          <p:cNvSpPr>
            <a:spLocks noChangeArrowheads="1"/>
          </p:cNvSpPr>
          <p:nvPr/>
        </p:nvSpPr>
        <p:spPr bwMode="auto">
          <a:xfrm>
            <a:off x="1447800" y="3048000"/>
            <a:ext cx="6096000" cy="3124200"/>
          </a:xfrm>
          <a:prstGeom prst="roundRect">
            <a:avLst>
              <a:gd name="adj" fmla="val 7992"/>
            </a:avLst>
          </a:prstGeom>
          <a:noFill/>
          <a:ln w="38100">
            <a:prstDash val="sys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Graphics Stack</a:t>
            </a:r>
            <a:endParaRPr lang="en-US" dirty="0"/>
          </a:p>
        </p:txBody>
      </p:sp>
      <p:sp>
        <p:nvSpPr>
          <p:cNvPr id="43" name="AutoShape 37"/>
          <p:cNvSpPr>
            <a:spLocks noChangeArrowheads="1"/>
          </p:cNvSpPr>
          <p:nvPr/>
        </p:nvSpPr>
        <p:spPr bwMode="auto">
          <a:xfrm>
            <a:off x="3276600" y="3581400"/>
            <a:ext cx="4114800" cy="2057400"/>
          </a:xfrm>
          <a:prstGeom prst="roundRect">
            <a:avLst>
              <a:gd name="adj" fmla="val 7992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 sz="1400" dirty="0"/>
          </a:p>
        </p:txBody>
      </p:sp>
      <p:sp>
        <p:nvSpPr>
          <p:cNvPr id="45" name="AutoShape 40"/>
          <p:cNvSpPr>
            <a:spLocks noChangeArrowheads="1"/>
          </p:cNvSpPr>
          <p:nvPr/>
        </p:nvSpPr>
        <p:spPr bwMode="auto">
          <a:xfrm>
            <a:off x="1600200" y="6248400"/>
            <a:ext cx="5791200" cy="3048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GPU</a:t>
            </a:r>
          </a:p>
        </p:txBody>
      </p:sp>
      <p:sp>
        <p:nvSpPr>
          <p:cNvPr id="46" name="AutoShape 8"/>
          <p:cNvSpPr>
            <a:spLocks noChangeArrowheads="1"/>
          </p:cNvSpPr>
          <p:nvPr/>
        </p:nvSpPr>
        <p:spPr bwMode="auto">
          <a:xfrm>
            <a:off x="1600200" y="5715000"/>
            <a:ext cx="57912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GPU API / Driver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304800" y="2438400"/>
            <a:ext cx="8534400" cy="1588"/>
          </a:xfrm>
          <a:prstGeom prst="line">
            <a:avLst/>
          </a:prstGeom>
          <a:ln w="476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0"/>
          <p:cNvSpPr txBox="1">
            <a:spLocks noChangeArrowheads="1"/>
          </p:cNvSpPr>
          <p:nvPr/>
        </p:nvSpPr>
        <p:spPr bwMode="auto">
          <a:xfrm>
            <a:off x="457200" y="24384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Host </a:t>
            </a:r>
          </a:p>
        </p:txBody>
      </p:sp>
      <p:sp>
        <p:nvSpPr>
          <p:cNvPr id="49" name="TextBox 21"/>
          <p:cNvSpPr txBox="1">
            <a:spLocks noChangeArrowheads="1"/>
          </p:cNvSpPr>
          <p:nvPr/>
        </p:nvSpPr>
        <p:spPr bwMode="auto">
          <a:xfrm>
            <a:off x="457200" y="20574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Guest</a:t>
            </a:r>
          </a:p>
        </p:txBody>
      </p:sp>
      <p:sp>
        <p:nvSpPr>
          <p:cNvPr id="50" name="AutoShape 40"/>
          <p:cNvSpPr>
            <a:spLocks noChangeArrowheads="1"/>
          </p:cNvSpPr>
          <p:nvPr/>
        </p:nvSpPr>
        <p:spPr bwMode="auto">
          <a:xfrm>
            <a:off x="1600200" y="2286000"/>
            <a:ext cx="4419600" cy="3048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SVGA FIFO / Registers</a:t>
            </a:r>
          </a:p>
        </p:txBody>
      </p:sp>
      <p:sp>
        <p:nvSpPr>
          <p:cNvPr id="51" name="AutoShape 8"/>
          <p:cNvSpPr>
            <a:spLocks noChangeArrowheads="1"/>
          </p:cNvSpPr>
          <p:nvPr/>
        </p:nvSpPr>
        <p:spPr bwMode="auto">
          <a:xfrm>
            <a:off x="1600200" y="1828800"/>
            <a:ext cx="4419600" cy="381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VMware SVGA Driver</a:t>
            </a:r>
          </a:p>
        </p:txBody>
      </p:sp>
      <p:sp>
        <p:nvSpPr>
          <p:cNvPr id="52" name="AutoShape 10"/>
          <p:cNvSpPr>
            <a:spLocks noChangeArrowheads="1"/>
          </p:cNvSpPr>
          <p:nvPr/>
        </p:nvSpPr>
        <p:spPr bwMode="auto">
          <a:xfrm>
            <a:off x="6248400" y="4800600"/>
            <a:ext cx="1066800" cy="533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DMA 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Engine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3" name="AutoShape 10"/>
          <p:cNvSpPr>
            <a:spLocks noChangeArrowheads="1"/>
          </p:cNvSpPr>
          <p:nvPr/>
        </p:nvSpPr>
        <p:spPr bwMode="auto">
          <a:xfrm>
            <a:off x="1600200" y="3200400"/>
            <a:ext cx="44196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MKS / HostOps Dispatch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4" name="AutoShape 10"/>
          <p:cNvSpPr>
            <a:spLocks noChangeArrowheads="1"/>
          </p:cNvSpPr>
          <p:nvPr/>
        </p:nvSpPr>
        <p:spPr bwMode="auto">
          <a:xfrm>
            <a:off x="1600200" y="2667000"/>
            <a:ext cx="44196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SVGA Device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5" name="AutoShape 40"/>
          <p:cNvSpPr>
            <a:spLocks noChangeArrowheads="1"/>
          </p:cNvSpPr>
          <p:nvPr/>
        </p:nvSpPr>
        <p:spPr bwMode="auto">
          <a:xfrm>
            <a:off x="6172200" y="2057400"/>
            <a:ext cx="1219200" cy="3048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Guest Mem</a:t>
            </a:r>
          </a:p>
        </p:txBody>
      </p:sp>
      <p:cxnSp>
        <p:nvCxnSpPr>
          <p:cNvPr id="56" name="Straight Arrow Connector 55"/>
          <p:cNvCxnSpPr>
            <a:stCxn id="63" idx="0"/>
            <a:endCxn id="59" idx="2"/>
          </p:cNvCxnSpPr>
          <p:nvPr/>
        </p:nvCxnSpPr>
        <p:spPr>
          <a:xfrm rot="5400000" flipH="1" flipV="1">
            <a:off x="6515101" y="3771900"/>
            <a:ext cx="533400" cy="317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7" name="AutoShape 10"/>
          <p:cNvSpPr>
            <a:spLocks noChangeArrowheads="1"/>
          </p:cNvSpPr>
          <p:nvPr/>
        </p:nvSpPr>
        <p:spPr bwMode="auto">
          <a:xfrm>
            <a:off x="4648200" y="4038600"/>
            <a:ext cx="9144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Shader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Program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Translator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8" name="AutoShape 40"/>
          <p:cNvSpPr>
            <a:spLocks noChangeArrowheads="1"/>
          </p:cNvSpPr>
          <p:nvPr/>
        </p:nvSpPr>
        <p:spPr bwMode="auto">
          <a:xfrm>
            <a:off x="6172200" y="2514600"/>
            <a:ext cx="1219200" cy="457200"/>
          </a:xfrm>
          <a:prstGeom prst="roundRect">
            <a:avLst>
              <a:gd name="adj" fmla="val 16667"/>
            </a:avLst>
          </a:prstGeom>
          <a:solidFill>
            <a:srgbClr val="33691C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Guest VRAM</a:t>
            </a:r>
          </a:p>
        </p:txBody>
      </p:sp>
      <p:sp>
        <p:nvSpPr>
          <p:cNvPr id="59" name="AutoShape 10"/>
          <p:cNvSpPr>
            <a:spLocks noChangeArrowheads="1"/>
          </p:cNvSpPr>
          <p:nvPr/>
        </p:nvSpPr>
        <p:spPr bwMode="auto">
          <a:xfrm>
            <a:off x="6172200" y="3200400"/>
            <a:ext cx="12192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SVGA GMR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60" name="AutoShape 8"/>
          <p:cNvSpPr>
            <a:spLocks noChangeArrowheads="1"/>
          </p:cNvSpPr>
          <p:nvPr/>
        </p:nvSpPr>
        <p:spPr bwMode="auto">
          <a:xfrm>
            <a:off x="5791200" y="1828800"/>
            <a:ext cx="16002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61" name="AutoShape 37"/>
          <p:cNvSpPr>
            <a:spLocks noChangeArrowheads="1"/>
          </p:cNvSpPr>
          <p:nvPr/>
        </p:nvSpPr>
        <p:spPr bwMode="auto">
          <a:xfrm>
            <a:off x="1600200" y="1447800"/>
            <a:ext cx="5791200" cy="304800"/>
          </a:xfrm>
          <a:prstGeom prst="roundRect">
            <a:avLst>
              <a:gd name="adj" fmla="val 16667"/>
            </a:avLst>
          </a:prstGeom>
          <a:solidFill>
            <a:srgbClr val="FF640A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rgbClr val="FFFFFF"/>
                </a:solidFill>
              </a:rPr>
              <a:t>App</a:t>
            </a:r>
          </a:p>
        </p:txBody>
      </p:sp>
      <p:sp>
        <p:nvSpPr>
          <p:cNvPr id="62" name="TextBox 20"/>
          <p:cNvSpPr txBox="1">
            <a:spLocks noChangeArrowheads="1"/>
          </p:cNvSpPr>
          <p:nvPr/>
        </p:nvSpPr>
        <p:spPr bwMode="auto">
          <a:xfrm>
            <a:off x="7620000" y="3581400"/>
            <a:ext cx="129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/>
              <a:t>3D</a:t>
            </a:r>
          </a:p>
          <a:p>
            <a:r>
              <a:rPr lang="en-US" dirty="0" smtClean="0"/>
              <a:t>Rendering</a:t>
            </a:r>
            <a:endParaRPr lang="en-US" dirty="0"/>
          </a:p>
        </p:txBody>
      </p:sp>
      <p:sp>
        <p:nvSpPr>
          <p:cNvPr id="63" name="AutoShape 10"/>
          <p:cNvSpPr>
            <a:spLocks noChangeArrowheads="1"/>
          </p:cNvSpPr>
          <p:nvPr/>
        </p:nvSpPr>
        <p:spPr bwMode="auto">
          <a:xfrm>
            <a:off x="6248400" y="4038600"/>
            <a:ext cx="10668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Surface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Abstraction </a:t>
            </a:r>
            <a:endParaRPr lang="en-US" sz="800">
              <a:solidFill>
                <a:schemeClr val="bg1"/>
              </a:solidFill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rot="5400000" flipH="1" flipV="1">
            <a:off x="6325394" y="5790406"/>
            <a:ext cx="9144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5" name="Straight Arrow Connector 49"/>
          <p:cNvCxnSpPr>
            <a:endCxn id="52" idx="1"/>
          </p:cNvCxnSpPr>
          <p:nvPr/>
        </p:nvCxnSpPr>
        <p:spPr>
          <a:xfrm rot="16200000" flipH="1">
            <a:off x="5276850" y="4095750"/>
            <a:ext cx="1562100" cy="381000"/>
          </a:xfrm>
          <a:prstGeom prst="bentConnector2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6" name="Straight Arrow Connector 49"/>
          <p:cNvCxnSpPr>
            <a:endCxn id="57" idx="0"/>
          </p:cNvCxnSpPr>
          <p:nvPr/>
        </p:nvCxnSpPr>
        <p:spPr>
          <a:xfrm rot="5400000">
            <a:off x="4838701" y="3771900"/>
            <a:ext cx="533400" cy="317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7" name="AutoShape 10"/>
          <p:cNvSpPr>
            <a:spLocks noChangeArrowheads="1"/>
          </p:cNvSpPr>
          <p:nvPr/>
        </p:nvSpPr>
        <p:spPr bwMode="auto">
          <a:xfrm>
            <a:off x="3429000" y="4038600"/>
            <a:ext cx="9144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State</a:t>
            </a:r>
          </a:p>
          <a:p>
            <a:pPr algn="ctr"/>
            <a:r>
              <a:rPr lang="en-US" sz="1400">
                <a:solidFill>
                  <a:schemeClr val="bg1"/>
                </a:solidFill>
              </a:rPr>
              <a:t>Translator</a:t>
            </a:r>
            <a:endParaRPr lang="en-US" sz="800">
              <a:solidFill>
                <a:schemeClr val="bg1"/>
              </a:solidFill>
            </a:endParaRPr>
          </a:p>
        </p:txBody>
      </p:sp>
      <p:cxnSp>
        <p:nvCxnSpPr>
          <p:cNvPr id="68" name="Straight Arrow Connector 49"/>
          <p:cNvCxnSpPr>
            <a:endCxn id="67" idx="0"/>
          </p:cNvCxnSpPr>
          <p:nvPr/>
        </p:nvCxnSpPr>
        <p:spPr>
          <a:xfrm rot="5400000">
            <a:off x="3620294" y="3771106"/>
            <a:ext cx="5334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9" name="AutoShape 10"/>
          <p:cNvSpPr>
            <a:spLocks noChangeArrowheads="1"/>
          </p:cNvSpPr>
          <p:nvPr/>
        </p:nvSpPr>
        <p:spPr bwMode="auto">
          <a:xfrm>
            <a:off x="3429000" y="4953000"/>
            <a:ext cx="2133600" cy="304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3D Drawing Path</a:t>
            </a:r>
            <a:endParaRPr lang="en-US" sz="800">
              <a:solidFill>
                <a:schemeClr val="bg1"/>
              </a:solidFill>
            </a:endParaRPr>
          </a:p>
        </p:txBody>
      </p:sp>
      <p:cxnSp>
        <p:nvCxnSpPr>
          <p:cNvPr id="70" name="Straight Arrow Connector 49"/>
          <p:cNvCxnSpPr>
            <a:endCxn id="69" idx="0"/>
          </p:cNvCxnSpPr>
          <p:nvPr/>
        </p:nvCxnSpPr>
        <p:spPr>
          <a:xfrm rot="5400000">
            <a:off x="3772694" y="4228306"/>
            <a:ext cx="14478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1" name="Straight Arrow Connector 49"/>
          <p:cNvCxnSpPr>
            <a:stCxn id="69" idx="2"/>
          </p:cNvCxnSpPr>
          <p:nvPr/>
        </p:nvCxnSpPr>
        <p:spPr>
          <a:xfrm rot="5400000">
            <a:off x="4267201" y="5486400"/>
            <a:ext cx="457200" cy="317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2" name="AutoShape 37"/>
          <p:cNvSpPr>
            <a:spLocks noChangeArrowheads="1"/>
          </p:cNvSpPr>
          <p:nvPr/>
        </p:nvSpPr>
        <p:spPr bwMode="auto">
          <a:xfrm>
            <a:off x="1600200" y="3581400"/>
            <a:ext cx="1600200" cy="2057400"/>
          </a:xfrm>
          <a:prstGeom prst="roundRect">
            <a:avLst>
              <a:gd name="adj" fmla="val 7992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en-US" sz="1400" dirty="0"/>
          </a:p>
        </p:txBody>
      </p:sp>
      <p:sp>
        <p:nvSpPr>
          <p:cNvPr id="73" name="TextBox 20"/>
          <p:cNvSpPr txBox="1">
            <a:spLocks noChangeArrowheads="1"/>
          </p:cNvSpPr>
          <p:nvPr/>
        </p:nvSpPr>
        <p:spPr bwMode="auto">
          <a:xfrm>
            <a:off x="-152400" y="3581400"/>
            <a:ext cx="152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2D</a:t>
            </a:r>
          </a:p>
          <a:p>
            <a:pPr algn="r"/>
            <a:r>
              <a:rPr lang="en-US" dirty="0" smtClean="0"/>
              <a:t>Compositing</a:t>
            </a:r>
            <a:endParaRPr lang="en-US" dirty="0"/>
          </a:p>
        </p:txBody>
      </p:sp>
      <p:sp>
        <p:nvSpPr>
          <p:cNvPr id="74" name="AutoShape 10"/>
          <p:cNvSpPr>
            <a:spLocks noChangeArrowheads="1"/>
          </p:cNvSpPr>
          <p:nvPr/>
        </p:nvSpPr>
        <p:spPr bwMode="auto">
          <a:xfrm>
            <a:off x="1828800" y="3962400"/>
            <a:ext cx="533400" cy="838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/>
          <a:lstStyle/>
          <a:p>
            <a:pPr>
              <a:defRPr/>
            </a:pPr>
            <a:r>
              <a:rPr lang="en-US" sz="1400" dirty="0">
                <a:solidFill>
                  <a:schemeClr val="bg1"/>
                </a:solidFill>
              </a:rPr>
              <a:t>2D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75" name="AutoShape 10"/>
          <p:cNvSpPr>
            <a:spLocks noChangeArrowheads="1"/>
          </p:cNvSpPr>
          <p:nvPr/>
        </p:nvSpPr>
        <p:spPr bwMode="auto">
          <a:xfrm>
            <a:off x="2438400" y="3962400"/>
            <a:ext cx="533400" cy="838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/>
          <a:lstStyle/>
          <a:p>
            <a:pPr>
              <a:defRPr/>
            </a:pPr>
            <a:r>
              <a:rPr lang="en-US" sz="1400" dirty="0">
                <a:solidFill>
                  <a:schemeClr val="bg1"/>
                </a:solidFill>
              </a:rPr>
              <a:t>3D</a:t>
            </a:r>
            <a:endParaRPr lang="en-US" sz="800" dirty="0">
              <a:solidFill>
                <a:schemeClr val="bg1"/>
              </a:solidFill>
            </a:endParaRPr>
          </a:p>
        </p:txBody>
      </p:sp>
      <p:grpSp>
        <p:nvGrpSpPr>
          <p:cNvPr id="76" name="Group 104"/>
          <p:cNvGrpSpPr>
            <a:grpSpLocks/>
          </p:cNvGrpSpPr>
          <p:nvPr/>
        </p:nvGrpSpPr>
        <p:grpSpPr bwMode="auto">
          <a:xfrm>
            <a:off x="1981200" y="4343400"/>
            <a:ext cx="1066800" cy="838200"/>
            <a:chOff x="2362200" y="3886200"/>
            <a:chExt cx="1066800" cy="838200"/>
          </a:xfrm>
        </p:grpSpPr>
        <p:sp>
          <p:nvSpPr>
            <p:cNvPr id="77" name="AutoShape 10"/>
            <p:cNvSpPr>
              <a:spLocks noChangeArrowheads="1"/>
            </p:cNvSpPr>
            <p:nvPr/>
          </p:nvSpPr>
          <p:spPr bwMode="auto">
            <a:xfrm>
              <a:off x="2362200" y="3886200"/>
              <a:ext cx="1066800" cy="83820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/>
            <a:lstStyle/>
            <a:p>
              <a:pPr>
                <a:defRPr/>
              </a:pPr>
              <a:r>
                <a:rPr lang="en-US" sz="1400" dirty="0">
                  <a:solidFill>
                    <a:schemeClr val="bg1"/>
                  </a:solidFill>
                </a:rPr>
                <a:t>Video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>
              <a:off x="2971800" y="4267200"/>
              <a:ext cx="160338" cy="288925"/>
            </a:xfrm>
            <a:custGeom>
              <a:avLst/>
              <a:gdLst>
                <a:gd name="connsiteX0" fmla="*/ 13647 w 805218"/>
                <a:gd name="connsiteY0" fmla="*/ 1064526 h 1446663"/>
                <a:gd name="connsiteX1" fmla="*/ 0 w 805218"/>
                <a:gd name="connsiteY1" fmla="*/ 0 h 1446663"/>
                <a:gd name="connsiteX2" fmla="*/ 805218 w 805218"/>
                <a:gd name="connsiteY2" fmla="*/ 777923 h 1446663"/>
                <a:gd name="connsiteX3" fmla="*/ 491319 w 805218"/>
                <a:gd name="connsiteY3" fmla="*/ 777923 h 1446663"/>
                <a:gd name="connsiteX4" fmla="*/ 518615 w 805218"/>
                <a:gd name="connsiteY4" fmla="*/ 887105 h 1446663"/>
                <a:gd name="connsiteX5" fmla="*/ 764274 w 805218"/>
                <a:gd name="connsiteY5" fmla="*/ 1337481 h 1446663"/>
                <a:gd name="connsiteX6" fmla="*/ 559558 w 805218"/>
                <a:gd name="connsiteY6" fmla="*/ 1446663 h 1446663"/>
                <a:gd name="connsiteX7" fmla="*/ 272955 w 805218"/>
                <a:gd name="connsiteY7" fmla="*/ 846161 h 1446663"/>
                <a:gd name="connsiteX8" fmla="*/ 13647 w 805218"/>
                <a:gd name="connsiteY8" fmla="*/ 1064526 h 144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5218" h="1446663">
                  <a:moveTo>
                    <a:pt x="13647" y="1064526"/>
                  </a:moveTo>
                  <a:lnTo>
                    <a:pt x="0" y="0"/>
                  </a:lnTo>
                  <a:lnTo>
                    <a:pt x="805218" y="777923"/>
                  </a:lnTo>
                  <a:lnTo>
                    <a:pt x="491319" y="777923"/>
                  </a:lnTo>
                  <a:lnTo>
                    <a:pt x="518615" y="887105"/>
                  </a:lnTo>
                  <a:lnTo>
                    <a:pt x="764274" y="1337481"/>
                  </a:lnTo>
                  <a:lnTo>
                    <a:pt x="559558" y="1446663"/>
                  </a:lnTo>
                  <a:lnTo>
                    <a:pt x="272955" y="846161"/>
                  </a:lnTo>
                  <a:lnTo>
                    <a:pt x="13647" y="1064526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79" name="Straight Arrow Connector 49"/>
          <p:cNvCxnSpPr/>
          <p:nvPr/>
        </p:nvCxnSpPr>
        <p:spPr>
          <a:xfrm rot="5400000">
            <a:off x="2171701" y="5448300"/>
            <a:ext cx="533400" cy="317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0" name="Straight Arrow Connector 49"/>
          <p:cNvCxnSpPr/>
          <p:nvPr/>
        </p:nvCxnSpPr>
        <p:spPr>
          <a:xfrm rot="5400000">
            <a:off x="2439194" y="3733006"/>
            <a:ext cx="4572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1" name="Straight Arrow Connector 49"/>
          <p:cNvCxnSpPr/>
          <p:nvPr/>
        </p:nvCxnSpPr>
        <p:spPr>
          <a:xfrm rot="5400000">
            <a:off x="1905794" y="3733006"/>
            <a:ext cx="457200" cy="158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none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jatt.net/wp-content/uploads/2008/06/macpro_her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914400"/>
            <a:ext cx="3531777" cy="586068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</a:p>
          <a:p>
            <a:r>
              <a:rPr lang="en-US" dirty="0" smtClean="0"/>
              <a:t>Microbenchmarks</a:t>
            </a:r>
          </a:p>
          <a:p>
            <a:r>
              <a:rPr lang="en-US" dirty="0" smtClean="0"/>
              <a:t>VMware Fusion 2.0,</a:t>
            </a:r>
            <a:br>
              <a:rPr lang="en-US" dirty="0" smtClean="0"/>
            </a:br>
            <a:r>
              <a:rPr lang="en-US" dirty="0" smtClean="0"/>
              <a:t>VMware Workstation 6.5,</a:t>
            </a:r>
            <a:br>
              <a:rPr lang="en-US" dirty="0" smtClean="0"/>
            </a:br>
            <a:r>
              <a:rPr lang="en-US" dirty="0" smtClean="0"/>
              <a:t>Parallels Desktop 3.0,</a:t>
            </a:r>
            <a:br>
              <a:rPr lang="en-US" dirty="0" smtClean="0"/>
            </a:br>
            <a:r>
              <a:rPr lang="en-US" dirty="0" smtClean="0"/>
              <a:t>SwiftShader</a:t>
            </a:r>
          </a:p>
          <a:p>
            <a:r>
              <a:rPr lang="en-US" dirty="0" smtClean="0"/>
              <a:t>Mac Pro, 8-core 2.8 GHz</a:t>
            </a:r>
          </a:p>
          <a:p>
            <a:r>
              <a:rPr lang="en-US" dirty="0" smtClean="0"/>
              <a:t>ATI Radeon HD2600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Benchmarks</a:t>
            </a:r>
            <a:endParaRPr lang="en-US" dirty="0"/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0" y="1326722"/>
            <a:ext cx="8382000" cy="3702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5105400"/>
            <a:ext cx="3657600" cy="152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GPU Virtualization is an important problem</a:t>
            </a:r>
          </a:p>
          <a:p>
            <a:r>
              <a:rPr lang="en-US" dirty="0" smtClean="0"/>
              <a:t>Room for improvement in implementation completeness and performance...</a:t>
            </a:r>
          </a:p>
          <a:p>
            <a:r>
              <a:rPr lang="en-US" dirty="0" smtClean="0"/>
              <a:t>But we can already run interactive apps that could never be virtualized before</a:t>
            </a:r>
          </a:p>
          <a:p>
            <a:r>
              <a:rPr lang="en-US" dirty="0" smtClean="0"/>
              <a:t>Virtual GPU preserves portability + isolation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Pass-through techniques</a:t>
            </a:r>
          </a:p>
          <a:p>
            <a:pPr lvl="1"/>
            <a:r>
              <a:rPr lang="en-US" dirty="0" smtClean="0"/>
              <a:t>Fixed and Mediated</a:t>
            </a:r>
          </a:p>
          <a:p>
            <a:pPr lvl="1"/>
            <a:r>
              <a:rPr lang="en-US" dirty="0" smtClean="0"/>
              <a:t>Can be complementary to Virtual GPU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Continued improvements</a:t>
            </a:r>
          </a:p>
          <a:p>
            <a:pPr lvl="1"/>
            <a:r>
              <a:rPr lang="en-US" dirty="0" smtClean="0"/>
              <a:t>Performance and functionality</a:t>
            </a:r>
          </a:p>
          <a:p>
            <a:pPr lvl="1"/>
            <a:r>
              <a:rPr lang="en-US" dirty="0" smtClean="0"/>
              <a:t>At all layers of driver stack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Virtualization-aware GPU benchmarks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micah@vmware.com</a:t>
            </a:r>
            <a:br>
              <a:rPr lang="en-US" dirty="0" smtClean="0"/>
            </a:b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C3088-9709-483E-BACF-CA4E297498C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1866</TotalTime>
  <Words>2116</Words>
  <Application>Microsoft Office PowerPoint</Application>
  <PresentationFormat>On-screen Show (4:3)</PresentationFormat>
  <Paragraphs>456</Paragraphs>
  <Slides>22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GPU Virtualization on VMware’s Hosted I/O Architecture</vt:lpstr>
      <vt:lpstr>Contents</vt:lpstr>
      <vt:lpstr>What is a GPU, anyway?</vt:lpstr>
      <vt:lpstr>How much computation?</vt:lpstr>
      <vt:lpstr>Programmable 3D Pipeline</vt:lpstr>
      <vt:lpstr>Unique challenges</vt:lpstr>
      <vt:lpstr>Unique challenges</vt:lpstr>
      <vt:lpstr>What are GPUs good for?</vt:lpstr>
      <vt:lpstr>GPUs in the Data Center</vt:lpstr>
      <vt:lpstr>API Remoting</vt:lpstr>
      <vt:lpstr>Device Emulation</vt:lpstr>
      <vt:lpstr>Fixed pass-through</vt:lpstr>
      <vt:lpstr>Mediated pass-through</vt:lpstr>
      <vt:lpstr>GPU Virtualization Taxonomy</vt:lpstr>
      <vt:lpstr>VMware’s Virtual GPU</vt:lpstr>
      <vt:lpstr>VMware SVGA II</vt:lpstr>
      <vt:lpstr>Virtual Graphics Stack</vt:lpstr>
      <vt:lpstr>Evaluation</vt:lpstr>
      <vt:lpstr>Application Benchmarks</vt:lpstr>
      <vt:lpstr>Summary</vt:lpstr>
      <vt:lpstr>Future Work</vt:lpstr>
      <vt:lpstr>Questions?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Micah Dowty</dc:creator>
  <cp:lastModifiedBy>Micah Dowty</cp:lastModifiedBy>
  <cp:revision>118</cp:revision>
  <dcterms:created xsi:type="dcterms:W3CDTF">2008-12-04T04:47:45Z</dcterms:created>
  <dcterms:modified xsi:type="dcterms:W3CDTF">2008-12-11T20:14:01Z</dcterms:modified>
</cp:coreProperties>
</file>